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5544800" cy="100584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30250" indent="-2730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62088" indent="-5476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93925" indent="-82232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925763" indent="-109696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48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840" y="96"/>
      </p:cViewPr>
      <p:guideLst>
        <p:guide orient="horz" pos="3168"/>
        <p:guide pos="48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0.24058666823950378"/>
          <c:y val="7.32484076433121E-2"/>
          <c:w val="0.69611764821532141"/>
          <c:h val="0.67278759074034666"/>
        </c:manualLayout>
      </c:layout>
      <c:scatterChart>
        <c:scatterStyle val="lineMarker"/>
        <c:varyColors val="1"/>
        <c:ser>
          <c:idx val="0"/>
          <c:order val="0"/>
          <c:tx>
            <c:strRef>
              <c:f>Sheet1!$C$1</c:f>
              <c:strCache>
                <c:ptCount val="1"/>
                <c:pt idx="0">
                  <c:v>Y (ºC)</c:v>
                </c:pt>
              </c:strCache>
            </c:strRef>
          </c:tx>
          <c:spPr>
            <a:ln w="12535">
              <a:solidFill>
                <a:srgbClr val="000080"/>
              </a:solidFill>
              <a:prstDash val="solid"/>
            </a:ln>
          </c:spPr>
          <c:marker>
            <c:symbol val="diamond"/>
            <c:size val="4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Sheet1!$B$2:$B$7</c:f>
              <c:numCache>
                <c:formatCode>General</c:formatCode>
                <c:ptCount val="6"/>
                <c:pt idx="0">
                  <c:v>5</c:v>
                </c:pt>
                <c:pt idx="1">
                  <c:v>7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30</c:v>
                </c:pt>
              </c:numCache>
            </c:numRef>
          </c:xVal>
          <c:yVal>
            <c:numRef>
              <c:f>Sheet1!$C$2:$C$7</c:f>
              <c:numCache>
                <c:formatCode>General</c:formatCode>
                <c:ptCount val="6"/>
                <c:pt idx="0">
                  <c:v>1</c:v>
                </c:pt>
                <c:pt idx="1">
                  <c:v>3</c:v>
                </c:pt>
                <c:pt idx="2">
                  <c:v>6</c:v>
                </c:pt>
                <c:pt idx="3">
                  <c:v>10</c:v>
                </c:pt>
                <c:pt idx="4">
                  <c:v>15</c:v>
                </c:pt>
                <c:pt idx="5">
                  <c:v>35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Z (ºK)</c:v>
                </c:pt>
              </c:strCache>
            </c:strRef>
          </c:tx>
          <c:spPr>
            <a:ln w="12535">
              <a:solidFill>
                <a:srgbClr val="FF00FF"/>
              </a:solidFill>
              <a:prstDash val="solid"/>
            </a:ln>
          </c:spPr>
          <c:marker>
            <c:symbol val="square"/>
            <c:size val="4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Sheet1!$B$2:$B$7</c:f>
              <c:numCache>
                <c:formatCode>General</c:formatCode>
                <c:ptCount val="6"/>
                <c:pt idx="0">
                  <c:v>5</c:v>
                </c:pt>
                <c:pt idx="1">
                  <c:v>7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30</c:v>
                </c:pt>
              </c:numCache>
            </c:numRef>
          </c:xVal>
          <c:yVal>
            <c:numRef>
              <c:f>Sheet1!$D$2:$D$7</c:f>
              <c:numCache>
                <c:formatCode>General</c:formatCode>
                <c:ptCount val="6"/>
                <c:pt idx="0">
                  <c:v>2</c:v>
                </c:pt>
                <c:pt idx="1">
                  <c:v>6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48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6470336"/>
        <c:axId val="96471512"/>
      </c:scatterChart>
      <c:valAx>
        <c:axId val="96470336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16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X (mm)</a:t>
                </a:r>
              </a:p>
            </c:rich>
          </c:tx>
          <c:layout>
            <c:manualLayout>
              <c:xMode val="edge"/>
              <c:yMode val="edge"/>
              <c:x val="0.44961239395637342"/>
              <c:y val="0.90084084084084093"/>
            </c:manualLayout>
          </c:layout>
          <c:overlay val="1"/>
          <c:spPr>
            <a:noFill/>
            <a:ln w="25070">
              <a:noFill/>
            </a:ln>
          </c:spPr>
        </c:title>
        <c:numFmt formatCode="General" sourceLinked="1"/>
        <c:majorTickMark val="cross"/>
        <c:minorTickMark val="cross"/>
        <c:tickLblPos val="nextTo"/>
        <c:crossAx val="96471512"/>
        <c:crosses val="autoZero"/>
        <c:crossBetween val="midCat"/>
      </c:valAx>
      <c:valAx>
        <c:axId val="96471512"/>
        <c:scaling>
          <c:orientation val="minMax"/>
        </c:scaling>
        <c:delete val="1"/>
        <c:axPos val="l"/>
        <c:majorGridlines>
          <c:spPr>
            <a:ln w="3134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6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Temperature
</a:t>
                </a:r>
              </a:p>
            </c:rich>
          </c:tx>
          <c:layout>
            <c:manualLayout>
              <c:xMode val="edge"/>
              <c:yMode val="edge"/>
              <c:x val="0"/>
              <c:y val="0.2165604975053794"/>
            </c:manualLayout>
          </c:layout>
          <c:overlay val="1"/>
          <c:spPr>
            <a:noFill/>
            <a:ln w="25070">
              <a:noFill/>
            </a:ln>
          </c:spPr>
        </c:title>
        <c:numFmt formatCode="General" sourceLinked="1"/>
        <c:majorTickMark val="cross"/>
        <c:minorTickMark val="cross"/>
        <c:tickLblPos val="nextTo"/>
        <c:crossAx val="96470336"/>
        <c:crosses val="autoZero"/>
        <c:crossBetween val="midCat"/>
      </c:valAx>
      <c:spPr>
        <a:solidFill>
          <a:srgbClr val="C0C0C0"/>
        </a:solidFill>
        <a:ln w="12535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26930706695370943"/>
          <c:y val="0.11509919368187084"/>
          <c:w val="0.29732440748277256"/>
          <c:h val="0.24522286065593152"/>
        </c:manualLayout>
      </c:layout>
      <c:overlay val="1"/>
      <c:spPr>
        <a:solidFill>
          <a:srgbClr val="FFFFFF"/>
        </a:solidFill>
        <a:ln w="3134">
          <a:solidFill>
            <a:srgbClr val="000000"/>
          </a:solidFill>
          <a:prstDash val="solid"/>
        </a:ln>
      </c:spPr>
      <c:txPr>
        <a:bodyPr/>
        <a:lstStyle/>
        <a:p>
          <a:pPr>
            <a:defRPr sz="1066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</c:spPr>
  <c:txPr>
    <a:bodyPr/>
    <a:lstStyle/>
    <a:p>
      <a:pPr>
        <a:defRPr sz="116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0.24058666823950378"/>
          <c:y val="7.32484076433121E-2"/>
          <c:w val="0.69611764821532141"/>
          <c:h val="0.67278759074034666"/>
        </c:manualLayout>
      </c:layout>
      <c:scatterChart>
        <c:scatterStyle val="lineMarker"/>
        <c:varyColors val="1"/>
        <c:ser>
          <c:idx val="0"/>
          <c:order val="0"/>
          <c:tx>
            <c:strRef>
              <c:f>Sheet1!$C$1</c:f>
              <c:strCache>
                <c:ptCount val="1"/>
                <c:pt idx="0">
                  <c:v>Y (ºC)</c:v>
                </c:pt>
              </c:strCache>
            </c:strRef>
          </c:tx>
          <c:spPr>
            <a:ln w="12535">
              <a:solidFill>
                <a:srgbClr val="000080"/>
              </a:solidFill>
              <a:prstDash val="solid"/>
            </a:ln>
          </c:spPr>
          <c:marker>
            <c:symbol val="diamond"/>
            <c:size val="4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Sheet1!$B$2:$B$7</c:f>
              <c:numCache>
                <c:formatCode>General</c:formatCode>
                <c:ptCount val="6"/>
                <c:pt idx="0">
                  <c:v>5</c:v>
                </c:pt>
                <c:pt idx="1">
                  <c:v>7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30</c:v>
                </c:pt>
              </c:numCache>
            </c:numRef>
          </c:xVal>
          <c:yVal>
            <c:numRef>
              <c:f>Sheet1!$C$2:$C$7</c:f>
              <c:numCache>
                <c:formatCode>General</c:formatCode>
                <c:ptCount val="6"/>
                <c:pt idx="0">
                  <c:v>1</c:v>
                </c:pt>
                <c:pt idx="1">
                  <c:v>3</c:v>
                </c:pt>
                <c:pt idx="2">
                  <c:v>6</c:v>
                </c:pt>
                <c:pt idx="3">
                  <c:v>10</c:v>
                </c:pt>
                <c:pt idx="4">
                  <c:v>15</c:v>
                </c:pt>
                <c:pt idx="5">
                  <c:v>35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Z (ºK)</c:v>
                </c:pt>
              </c:strCache>
            </c:strRef>
          </c:tx>
          <c:spPr>
            <a:ln w="12535">
              <a:solidFill>
                <a:srgbClr val="FF00FF"/>
              </a:solidFill>
              <a:prstDash val="solid"/>
            </a:ln>
          </c:spPr>
          <c:marker>
            <c:symbol val="square"/>
            <c:size val="4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Sheet1!$B$2:$B$7</c:f>
              <c:numCache>
                <c:formatCode>General</c:formatCode>
                <c:ptCount val="6"/>
                <c:pt idx="0">
                  <c:v>5</c:v>
                </c:pt>
                <c:pt idx="1">
                  <c:v>7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30</c:v>
                </c:pt>
              </c:numCache>
            </c:numRef>
          </c:xVal>
          <c:yVal>
            <c:numRef>
              <c:f>Sheet1!$D$2:$D$7</c:f>
              <c:numCache>
                <c:formatCode>General</c:formatCode>
                <c:ptCount val="6"/>
                <c:pt idx="0">
                  <c:v>2</c:v>
                </c:pt>
                <c:pt idx="1">
                  <c:v>6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48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6471904"/>
        <c:axId val="96472296"/>
      </c:scatterChart>
      <c:valAx>
        <c:axId val="96471904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16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X (mm)</a:t>
                </a:r>
              </a:p>
            </c:rich>
          </c:tx>
          <c:layout>
            <c:manualLayout>
              <c:xMode val="edge"/>
              <c:yMode val="edge"/>
              <c:x val="0.44961239395637342"/>
              <c:y val="0.90084084084084093"/>
            </c:manualLayout>
          </c:layout>
          <c:overlay val="1"/>
          <c:spPr>
            <a:noFill/>
            <a:ln w="25070">
              <a:noFill/>
            </a:ln>
          </c:spPr>
        </c:title>
        <c:numFmt formatCode="General" sourceLinked="1"/>
        <c:majorTickMark val="cross"/>
        <c:minorTickMark val="cross"/>
        <c:tickLblPos val="nextTo"/>
        <c:crossAx val="96472296"/>
        <c:crosses val="autoZero"/>
        <c:crossBetween val="midCat"/>
      </c:valAx>
      <c:valAx>
        <c:axId val="96472296"/>
        <c:scaling>
          <c:orientation val="minMax"/>
        </c:scaling>
        <c:delete val="1"/>
        <c:axPos val="l"/>
        <c:majorGridlines>
          <c:spPr>
            <a:ln w="3134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6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Temperature
</a:t>
                </a:r>
              </a:p>
            </c:rich>
          </c:tx>
          <c:layout>
            <c:manualLayout>
              <c:xMode val="edge"/>
              <c:yMode val="edge"/>
              <c:x val="0"/>
              <c:y val="0.2165604975053794"/>
            </c:manualLayout>
          </c:layout>
          <c:overlay val="1"/>
          <c:spPr>
            <a:noFill/>
            <a:ln w="25070">
              <a:noFill/>
            </a:ln>
          </c:spPr>
        </c:title>
        <c:numFmt formatCode="General" sourceLinked="1"/>
        <c:majorTickMark val="cross"/>
        <c:minorTickMark val="cross"/>
        <c:tickLblPos val="nextTo"/>
        <c:crossAx val="96471904"/>
        <c:crosses val="autoZero"/>
        <c:crossBetween val="midCat"/>
      </c:valAx>
      <c:spPr>
        <a:solidFill>
          <a:srgbClr val="C0C0C0"/>
        </a:solidFill>
        <a:ln w="12535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26930706695370943"/>
          <c:y val="0.11509919368187084"/>
          <c:w val="0.29732440748277256"/>
          <c:h val="0.24522286065593152"/>
        </c:manualLayout>
      </c:layout>
      <c:overlay val="1"/>
      <c:spPr>
        <a:solidFill>
          <a:srgbClr val="FFFFFF"/>
        </a:solidFill>
        <a:ln w="3134">
          <a:solidFill>
            <a:srgbClr val="000000"/>
          </a:solidFill>
          <a:prstDash val="solid"/>
        </a:ln>
      </c:spPr>
      <c:txPr>
        <a:bodyPr/>
        <a:lstStyle/>
        <a:p>
          <a:pPr>
            <a:defRPr sz="1066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</c:spPr>
  <c:txPr>
    <a:bodyPr/>
    <a:lstStyle/>
    <a:p>
      <a:pPr>
        <a:defRPr sz="116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5861" y="3124624"/>
            <a:ext cx="1321308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1720" y="5699760"/>
            <a:ext cx="10881360" cy="2570480"/>
          </a:xfrm>
        </p:spPr>
        <p:txBody>
          <a:bodyPr/>
          <a:lstStyle>
            <a:lvl1pPr marL="0" indent="0" algn="ctr">
              <a:buNone/>
              <a:defRPr/>
            </a:lvl1pPr>
            <a:lvl2pPr marL="731465" indent="0" algn="ctr">
              <a:buNone/>
              <a:defRPr/>
            </a:lvl2pPr>
            <a:lvl3pPr marL="1462928" indent="0" algn="ctr">
              <a:buNone/>
              <a:defRPr/>
            </a:lvl3pPr>
            <a:lvl4pPr marL="2194393" indent="0" algn="ctr">
              <a:buNone/>
              <a:defRPr/>
            </a:lvl4pPr>
            <a:lvl5pPr marL="2925858" indent="0" algn="ctr">
              <a:buNone/>
              <a:defRPr/>
            </a:lvl5pPr>
            <a:lvl6pPr marL="3657321" indent="0" algn="ctr">
              <a:buNone/>
              <a:defRPr/>
            </a:lvl6pPr>
            <a:lvl7pPr marL="4388786" indent="0" algn="ctr">
              <a:buNone/>
              <a:defRPr/>
            </a:lvl7pPr>
            <a:lvl8pPr marL="5120251" indent="0" algn="ctr">
              <a:buNone/>
              <a:defRPr/>
            </a:lvl8pPr>
            <a:lvl9pPr marL="5851714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E4038-DFCD-4E79-9D16-5D11364C5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370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AD6C1-A413-4877-A1DF-790E1375A2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5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269980" y="402803"/>
            <a:ext cx="3497581" cy="85822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7241" y="402803"/>
            <a:ext cx="10233660" cy="858223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7ED86-9475-475E-B85F-1025C9F11A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59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35665-4E39-4459-9839-7F98831080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23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933" y="6463454"/>
            <a:ext cx="13213080" cy="199771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7933" y="4263180"/>
            <a:ext cx="13213080" cy="2200275"/>
          </a:xfrm>
        </p:spPr>
        <p:txBody>
          <a:bodyPr anchor="b"/>
          <a:lstStyle>
            <a:lvl1pPr marL="0" indent="0">
              <a:buNone/>
              <a:defRPr sz="3200"/>
            </a:lvl1pPr>
            <a:lvl2pPr marL="731465" indent="0">
              <a:buNone/>
              <a:defRPr sz="2900"/>
            </a:lvl2pPr>
            <a:lvl3pPr marL="1462928" indent="0">
              <a:buNone/>
              <a:defRPr sz="2500"/>
            </a:lvl3pPr>
            <a:lvl4pPr marL="2194393" indent="0">
              <a:buNone/>
              <a:defRPr sz="2300"/>
            </a:lvl4pPr>
            <a:lvl5pPr marL="2925858" indent="0">
              <a:buNone/>
              <a:defRPr sz="2300"/>
            </a:lvl5pPr>
            <a:lvl6pPr marL="3657321" indent="0">
              <a:buNone/>
              <a:defRPr sz="2300"/>
            </a:lvl6pPr>
            <a:lvl7pPr marL="4388786" indent="0">
              <a:buNone/>
              <a:defRPr sz="2300"/>
            </a:lvl7pPr>
            <a:lvl8pPr marL="5120251" indent="0">
              <a:buNone/>
              <a:defRPr sz="2300"/>
            </a:lvl8pPr>
            <a:lvl9pPr marL="5851714" indent="0">
              <a:buNone/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3C255-7963-482D-BDDC-7867AF4DBF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201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7241" y="2346961"/>
            <a:ext cx="6865620" cy="6638079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1941" y="2346961"/>
            <a:ext cx="6865620" cy="6638079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96A3F-F258-46D4-A176-6CF3C481FB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868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2251499"/>
            <a:ext cx="6868320" cy="938317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1465" indent="0">
              <a:buNone/>
              <a:defRPr sz="3200" b="1"/>
            </a:lvl2pPr>
            <a:lvl3pPr marL="1462928" indent="0">
              <a:buNone/>
              <a:defRPr sz="2900" b="1"/>
            </a:lvl3pPr>
            <a:lvl4pPr marL="2194393" indent="0">
              <a:buNone/>
              <a:defRPr sz="2500" b="1"/>
            </a:lvl4pPr>
            <a:lvl5pPr marL="2925858" indent="0">
              <a:buNone/>
              <a:defRPr sz="2500" b="1"/>
            </a:lvl5pPr>
            <a:lvl6pPr marL="3657321" indent="0">
              <a:buNone/>
              <a:defRPr sz="2500" b="1"/>
            </a:lvl6pPr>
            <a:lvl7pPr marL="4388786" indent="0">
              <a:buNone/>
              <a:defRPr sz="2500" b="1"/>
            </a:lvl7pPr>
            <a:lvl8pPr marL="5120251" indent="0">
              <a:buNone/>
              <a:defRPr sz="2500" b="1"/>
            </a:lvl8pPr>
            <a:lvl9pPr marL="5851714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3189817"/>
            <a:ext cx="6868320" cy="5795222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96543" y="2251499"/>
            <a:ext cx="6871018" cy="938317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1465" indent="0">
              <a:buNone/>
              <a:defRPr sz="3200" b="1"/>
            </a:lvl2pPr>
            <a:lvl3pPr marL="1462928" indent="0">
              <a:buNone/>
              <a:defRPr sz="2900" b="1"/>
            </a:lvl3pPr>
            <a:lvl4pPr marL="2194393" indent="0">
              <a:buNone/>
              <a:defRPr sz="2500" b="1"/>
            </a:lvl4pPr>
            <a:lvl5pPr marL="2925858" indent="0">
              <a:buNone/>
              <a:defRPr sz="2500" b="1"/>
            </a:lvl5pPr>
            <a:lvl6pPr marL="3657321" indent="0">
              <a:buNone/>
              <a:defRPr sz="2500" b="1"/>
            </a:lvl6pPr>
            <a:lvl7pPr marL="4388786" indent="0">
              <a:buNone/>
              <a:defRPr sz="2500" b="1"/>
            </a:lvl7pPr>
            <a:lvl8pPr marL="5120251" indent="0">
              <a:buNone/>
              <a:defRPr sz="2500" b="1"/>
            </a:lvl8pPr>
            <a:lvl9pPr marL="5851714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96543" y="3189817"/>
            <a:ext cx="6871018" cy="5795222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89D40-6F53-4517-83AF-14C49A0F7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971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80E50-78DA-421D-ADD4-C597EAC5A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823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6DA5F-9FF9-4C1F-A5C3-E5EE7A99BE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448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1" y="400473"/>
            <a:ext cx="5114132" cy="170434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7586" y="400475"/>
            <a:ext cx="8689975" cy="8584565"/>
          </a:xfrm>
        </p:spPr>
        <p:txBody>
          <a:bodyPr/>
          <a:lstStyle>
            <a:lvl1pPr>
              <a:defRPr sz="52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1" y="2104815"/>
            <a:ext cx="5114132" cy="6880225"/>
          </a:xfrm>
        </p:spPr>
        <p:txBody>
          <a:bodyPr/>
          <a:lstStyle>
            <a:lvl1pPr marL="0" indent="0">
              <a:buNone/>
              <a:defRPr sz="2300"/>
            </a:lvl1pPr>
            <a:lvl2pPr marL="731465" indent="0">
              <a:buNone/>
              <a:defRPr sz="1900"/>
            </a:lvl2pPr>
            <a:lvl3pPr marL="1462928" indent="0">
              <a:buNone/>
              <a:defRPr sz="1600"/>
            </a:lvl3pPr>
            <a:lvl4pPr marL="2194393" indent="0">
              <a:buNone/>
              <a:defRPr sz="1400"/>
            </a:lvl4pPr>
            <a:lvl5pPr marL="2925858" indent="0">
              <a:buNone/>
              <a:defRPr sz="1400"/>
            </a:lvl5pPr>
            <a:lvl6pPr marL="3657321" indent="0">
              <a:buNone/>
              <a:defRPr sz="1400"/>
            </a:lvl6pPr>
            <a:lvl7pPr marL="4388786" indent="0">
              <a:buNone/>
              <a:defRPr sz="1400"/>
            </a:lvl7pPr>
            <a:lvl8pPr marL="5120251" indent="0">
              <a:buNone/>
              <a:defRPr sz="1400"/>
            </a:lvl8pPr>
            <a:lvl9pPr marL="5851714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4BD15-8A79-4C80-87D7-92C3893135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0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6890" y="7040880"/>
            <a:ext cx="9326880" cy="831216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6890" y="898737"/>
            <a:ext cx="9326880" cy="6035040"/>
          </a:xfrm>
        </p:spPr>
        <p:txBody>
          <a:bodyPr/>
          <a:lstStyle>
            <a:lvl1pPr marL="0" indent="0">
              <a:buNone/>
              <a:defRPr sz="5200"/>
            </a:lvl1pPr>
            <a:lvl2pPr marL="731465" indent="0">
              <a:buNone/>
              <a:defRPr sz="4400"/>
            </a:lvl2pPr>
            <a:lvl3pPr marL="1462928" indent="0">
              <a:buNone/>
              <a:defRPr sz="3800"/>
            </a:lvl3pPr>
            <a:lvl4pPr marL="2194393" indent="0">
              <a:buNone/>
              <a:defRPr sz="3200"/>
            </a:lvl4pPr>
            <a:lvl5pPr marL="2925858" indent="0">
              <a:buNone/>
              <a:defRPr sz="3200"/>
            </a:lvl5pPr>
            <a:lvl6pPr marL="3657321" indent="0">
              <a:buNone/>
              <a:defRPr sz="3200"/>
            </a:lvl6pPr>
            <a:lvl7pPr marL="4388786" indent="0">
              <a:buNone/>
              <a:defRPr sz="3200"/>
            </a:lvl7pPr>
            <a:lvl8pPr marL="5120251" indent="0">
              <a:buNone/>
              <a:defRPr sz="3200"/>
            </a:lvl8pPr>
            <a:lvl9pPr marL="5851714" indent="0">
              <a:buNone/>
              <a:defRPr sz="32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6890" y="7872096"/>
            <a:ext cx="9326880" cy="1180464"/>
          </a:xfrm>
        </p:spPr>
        <p:txBody>
          <a:bodyPr/>
          <a:lstStyle>
            <a:lvl1pPr marL="0" indent="0">
              <a:buNone/>
              <a:defRPr sz="2300"/>
            </a:lvl1pPr>
            <a:lvl2pPr marL="731465" indent="0">
              <a:buNone/>
              <a:defRPr sz="1900"/>
            </a:lvl2pPr>
            <a:lvl3pPr marL="1462928" indent="0">
              <a:buNone/>
              <a:defRPr sz="1600"/>
            </a:lvl3pPr>
            <a:lvl4pPr marL="2194393" indent="0">
              <a:buNone/>
              <a:defRPr sz="1400"/>
            </a:lvl4pPr>
            <a:lvl5pPr marL="2925858" indent="0">
              <a:buNone/>
              <a:defRPr sz="1400"/>
            </a:lvl5pPr>
            <a:lvl6pPr marL="3657321" indent="0">
              <a:buNone/>
              <a:defRPr sz="1400"/>
            </a:lvl6pPr>
            <a:lvl7pPr marL="4388786" indent="0">
              <a:buNone/>
              <a:defRPr sz="1400"/>
            </a:lvl7pPr>
            <a:lvl8pPr marL="5120251" indent="0">
              <a:buNone/>
              <a:defRPr sz="1400"/>
            </a:lvl8pPr>
            <a:lvl9pPr marL="5851714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70A1C-7743-43A0-949D-6CB6FCF67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246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77875" y="403225"/>
            <a:ext cx="1398905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6293" tIns="73146" rIns="146293" bIns="7314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7875" y="2346325"/>
            <a:ext cx="13989050" cy="663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6293" tIns="73146" rIns="146293" bIns="731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77875" y="9159875"/>
            <a:ext cx="362585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6293" tIns="73146" rIns="146293" bIns="7314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3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11775" y="9159875"/>
            <a:ext cx="492125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6293" tIns="73146" rIns="146293" bIns="73146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3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141075" y="9159875"/>
            <a:ext cx="362585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6293" tIns="73146" rIns="146293" bIns="7314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300">
                <a:latin typeface="Arial" pitchFamily="34" charset="0"/>
              </a:defRPr>
            </a:lvl1pPr>
          </a:lstStyle>
          <a:p>
            <a:pPr>
              <a:defRPr/>
            </a:pPr>
            <a:fld id="{AB77D48A-F380-4F74-A51A-CCEA89B032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Arial" pitchFamily="34" charset="0"/>
        </a:defRPr>
      </a:lvl5pPr>
      <a:lvl6pPr marL="731465" algn="ctr" rtl="0" fontAlgn="base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Arial" pitchFamily="34" charset="0"/>
        </a:defRPr>
      </a:lvl6pPr>
      <a:lvl7pPr marL="1462928" algn="ctr" rtl="0" fontAlgn="base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Arial" pitchFamily="34" charset="0"/>
        </a:defRPr>
      </a:lvl7pPr>
      <a:lvl8pPr marL="2194393" algn="ctr" rtl="0" fontAlgn="base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Arial" pitchFamily="34" charset="0"/>
        </a:defRPr>
      </a:lvl8pPr>
      <a:lvl9pPr marL="2925858" algn="ctr" rtl="0" fontAlgn="base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Arial" pitchFamily="34" charset="0"/>
        </a:defRPr>
      </a:lvl9pPr>
    </p:titleStyle>
    <p:bodyStyle>
      <a:lvl1pPr marL="547688" indent="-547688" algn="l" rtl="0" eaLnBrk="0" fontAlgn="base" hangingPunct="0">
        <a:spcBef>
          <a:spcPct val="20000"/>
        </a:spcBef>
        <a:spcAft>
          <a:spcPct val="0"/>
        </a:spcAft>
        <a:buChar char="•"/>
        <a:defRPr sz="5200">
          <a:solidFill>
            <a:schemeClr val="tx1"/>
          </a:solidFill>
          <a:latin typeface="+mn-lt"/>
          <a:ea typeface="+mn-ea"/>
          <a:cs typeface="+mn-cs"/>
        </a:defRPr>
      </a:lvl1pPr>
      <a:lvl2pPr marL="1187450" indent="-455613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827213" indent="-36512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59050" indent="-365125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4pPr>
      <a:lvl5pPr marL="3290888" indent="-365125" algn="l" rtl="0" eaLnBrk="0" fontAlgn="base" hangingPunct="0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5pPr>
      <a:lvl6pPr marL="4023054" indent="-365732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6pPr>
      <a:lvl7pPr marL="4754518" indent="-365732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7pPr>
      <a:lvl8pPr marL="5485983" indent="-365732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8pPr>
      <a:lvl9pPr marL="6217447" indent="-365732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1465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62928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94393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25858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57321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88786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20251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51714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 bwMode="auto">
          <a:xfrm>
            <a:off x="152400" y="152400"/>
            <a:ext cx="15240000" cy="990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9838" tIns="54919" rIns="109838" bIns="54919"/>
          <a:lstStyle/>
          <a:p>
            <a:pPr defTabSz="1098377">
              <a:defRPr/>
            </a:pPr>
            <a:endParaRPr lang="en-US" sz="2200" dirty="0">
              <a:latin typeface="Arial" pitchFamily="34" charset="0"/>
            </a:endParaRPr>
          </a:p>
        </p:txBody>
      </p:sp>
      <p:sp>
        <p:nvSpPr>
          <p:cNvPr id="1029" name="Rectangle 3"/>
          <p:cNvSpPr>
            <a:spLocks noChangeArrowheads="1"/>
          </p:cNvSpPr>
          <p:nvPr/>
        </p:nvSpPr>
        <p:spPr bwMode="auto">
          <a:xfrm>
            <a:off x="152400" y="152400"/>
            <a:ext cx="15240000" cy="9753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9838" tIns="54919" rIns="109838" bIns="54919"/>
          <a:lstStyle/>
          <a:p>
            <a:pPr defTabSz="1096963"/>
            <a:endParaRPr lang="en-US" sz="2200"/>
          </a:p>
        </p:txBody>
      </p:sp>
      <p:sp>
        <p:nvSpPr>
          <p:cNvPr id="1030" name="TextBox 4"/>
          <p:cNvSpPr txBox="1">
            <a:spLocks noChangeArrowheads="1"/>
          </p:cNvSpPr>
          <p:nvPr/>
        </p:nvSpPr>
        <p:spPr bwMode="auto">
          <a:xfrm>
            <a:off x="152400" y="152400"/>
            <a:ext cx="60198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838" tIns="54919" rIns="109838" bIns="54919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/>
              <a:t>Insert Title of Lab Here	</a:t>
            </a:r>
          </a:p>
          <a:p>
            <a:r>
              <a:rPr lang="en-US" sz="1700"/>
              <a:t>Mechanical Measurements Lab Report</a:t>
            </a:r>
          </a:p>
          <a:p>
            <a:r>
              <a:rPr lang="en-US" sz="1700"/>
              <a:t>Experiment No.: X    Experiment Date: XX/XX/XX</a:t>
            </a:r>
            <a:endParaRPr lang="en-US"/>
          </a:p>
        </p:txBody>
      </p:sp>
      <p:sp>
        <p:nvSpPr>
          <p:cNvPr id="1031" name="TextBox 7"/>
          <p:cNvSpPr txBox="1">
            <a:spLocks noChangeArrowheads="1"/>
          </p:cNvSpPr>
          <p:nvPr/>
        </p:nvSpPr>
        <p:spPr bwMode="auto">
          <a:xfrm>
            <a:off x="228600" y="1219200"/>
            <a:ext cx="5562600" cy="3873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09838" tIns="54919" rIns="109838" bIns="54919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 smtClean="0">
                <a:solidFill>
                  <a:srgbClr val="FFFFFF"/>
                </a:solidFill>
              </a:rPr>
              <a:t>Abstract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33" name="TextBox 9"/>
          <p:cNvSpPr txBox="1">
            <a:spLocks noChangeArrowheads="1"/>
          </p:cNvSpPr>
          <p:nvPr/>
        </p:nvSpPr>
        <p:spPr bwMode="auto">
          <a:xfrm>
            <a:off x="7188200" y="457200"/>
            <a:ext cx="42418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838" tIns="54919" rIns="109838" bIns="54919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Student name here	</a:t>
            </a:r>
          </a:p>
          <a:p>
            <a:r>
              <a:rPr lang="en-US"/>
              <a:t>MAE 333 Sec. 01	</a:t>
            </a:r>
          </a:p>
        </p:txBody>
      </p:sp>
      <p:sp>
        <p:nvSpPr>
          <p:cNvPr id="1034" name="TextBox 11"/>
          <p:cNvSpPr txBox="1">
            <a:spLocks noChangeArrowheads="1"/>
          </p:cNvSpPr>
          <p:nvPr/>
        </p:nvSpPr>
        <p:spPr bwMode="auto">
          <a:xfrm>
            <a:off x="228600" y="1600200"/>
            <a:ext cx="5562600" cy="84362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9838" tIns="54919" rIns="109838" bIns="54919">
            <a:noAutofit/>
          </a:bodyPr>
          <a:lstStyle>
            <a:lvl1pPr marL="200025" indent="-20002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dirty="0" smtClean="0"/>
              <a:t>Purpose of experiment was to understand/determine/measure…</a:t>
            </a:r>
            <a:endParaRPr lang="en-US" dirty="0"/>
          </a:p>
        </p:txBody>
      </p:sp>
      <p:pic>
        <p:nvPicPr>
          <p:cNvPr id="10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0" y="152400"/>
            <a:ext cx="3962400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9" name="TextBox 17"/>
          <p:cNvSpPr txBox="1">
            <a:spLocks noChangeArrowheads="1"/>
          </p:cNvSpPr>
          <p:nvPr/>
        </p:nvSpPr>
        <p:spPr bwMode="auto">
          <a:xfrm>
            <a:off x="228600" y="5029200"/>
            <a:ext cx="5562600" cy="3873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09838" tIns="54919" rIns="109838" bIns="54919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 smtClean="0">
                <a:solidFill>
                  <a:srgbClr val="FFFFFF"/>
                </a:solidFill>
              </a:rPr>
              <a:t>Methods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41" name="TextBox 19"/>
          <p:cNvSpPr txBox="1">
            <a:spLocks noChangeArrowheads="1"/>
          </p:cNvSpPr>
          <p:nvPr/>
        </p:nvSpPr>
        <p:spPr bwMode="auto">
          <a:xfrm>
            <a:off x="228600" y="5428582"/>
            <a:ext cx="5562600" cy="440121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9838" tIns="54919" rIns="109838" bIns="54919">
            <a:noAutofit/>
          </a:bodyPr>
          <a:lstStyle>
            <a:lvl1pPr marL="200025" indent="-20002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/>
            <a:r>
              <a:rPr lang="en-US" u="sng" dirty="0" smtClean="0"/>
              <a:t>Equipment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Thermometer</a:t>
            </a:r>
            <a:endParaRPr lang="en-US" dirty="0"/>
          </a:p>
        </p:txBody>
      </p:sp>
      <p:pic>
        <p:nvPicPr>
          <p:cNvPr id="10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97" b="39197"/>
          <a:stretch>
            <a:fillRect/>
          </a:stretch>
        </p:blipFill>
        <p:spPr bwMode="auto">
          <a:xfrm>
            <a:off x="1547813" y="6104602"/>
            <a:ext cx="2043112" cy="89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3" name="TextBox 4"/>
          <p:cNvSpPr txBox="1">
            <a:spLocks noChangeArrowheads="1"/>
          </p:cNvSpPr>
          <p:nvPr/>
        </p:nvSpPr>
        <p:spPr bwMode="auto">
          <a:xfrm>
            <a:off x="769938" y="6661814"/>
            <a:ext cx="874712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838" tIns="54919" rIns="109838" bIns="54919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700"/>
              <a:t>Scale</a:t>
            </a:r>
          </a:p>
        </p:txBody>
      </p:sp>
      <p:cxnSp>
        <p:nvCxnSpPr>
          <p:cNvPr id="23" name="Straight Arrow Connector 22"/>
          <p:cNvCxnSpPr>
            <a:stCxn id="1043" idx="3"/>
          </p:cNvCxnSpPr>
          <p:nvPr/>
        </p:nvCxnSpPr>
        <p:spPr>
          <a:xfrm flipV="1">
            <a:off x="1644650" y="6579264"/>
            <a:ext cx="584200" cy="2698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5" name="TextBox 8"/>
          <p:cNvSpPr txBox="1">
            <a:spLocks noChangeArrowheads="1"/>
          </p:cNvSpPr>
          <p:nvPr/>
        </p:nvSpPr>
        <p:spPr bwMode="auto">
          <a:xfrm>
            <a:off x="3201988" y="5907752"/>
            <a:ext cx="23336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838" tIns="54919" rIns="109838" bIns="54919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700"/>
              <a:t>Mercury in tube</a:t>
            </a:r>
          </a:p>
        </p:txBody>
      </p:sp>
      <p:cxnSp>
        <p:nvCxnSpPr>
          <p:cNvPr id="25" name="Straight Arrow Connector 24"/>
          <p:cNvCxnSpPr>
            <a:stCxn id="1045" idx="1"/>
          </p:cNvCxnSpPr>
          <p:nvPr/>
        </p:nvCxnSpPr>
        <p:spPr>
          <a:xfrm rot="10800000" flipV="1">
            <a:off x="2422525" y="6093489"/>
            <a:ext cx="779463" cy="40163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7" name="TextBox 4"/>
          <p:cNvSpPr txBox="1">
            <a:spLocks noChangeArrowheads="1"/>
          </p:cNvSpPr>
          <p:nvPr/>
        </p:nvSpPr>
        <p:spPr bwMode="auto">
          <a:xfrm>
            <a:off x="1839913" y="6998364"/>
            <a:ext cx="20415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838" tIns="54919" rIns="109838" bIns="54919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700"/>
              <a:t>(image from Mission Restaurant Supply)</a:t>
            </a:r>
          </a:p>
        </p:txBody>
      </p:sp>
      <p:sp>
        <p:nvSpPr>
          <p:cNvPr id="1048" name="TextBox 31"/>
          <p:cNvSpPr txBox="1">
            <a:spLocks noChangeArrowheads="1"/>
          </p:cNvSpPr>
          <p:nvPr/>
        </p:nvSpPr>
        <p:spPr bwMode="auto">
          <a:xfrm>
            <a:off x="228600" y="7223782"/>
            <a:ext cx="55626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838" tIns="54919" rIns="109838" bIns="54919">
            <a:spAutoFit/>
          </a:bodyPr>
          <a:lstStyle>
            <a:lvl1pPr marL="200025" indent="-20002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dirty="0"/>
              <a:t>Something else</a:t>
            </a:r>
          </a:p>
        </p:txBody>
      </p:sp>
      <p:sp>
        <p:nvSpPr>
          <p:cNvPr id="1049" name="TextBox 32"/>
          <p:cNvSpPr txBox="1">
            <a:spLocks noChangeArrowheads="1"/>
          </p:cNvSpPr>
          <p:nvPr/>
        </p:nvSpPr>
        <p:spPr bwMode="auto">
          <a:xfrm>
            <a:off x="5943600" y="1219200"/>
            <a:ext cx="4114800" cy="3873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09838" tIns="54919" rIns="109838" bIns="54919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 smtClean="0">
                <a:solidFill>
                  <a:srgbClr val="FFFFFF"/>
                </a:solidFill>
              </a:rPr>
              <a:t>Results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54" name="TextBox 37"/>
          <p:cNvSpPr txBox="1">
            <a:spLocks noChangeArrowheads="1"/>
          </p:cNvSpPr>
          <p:nvPr/>
        </p:nvSpPr>
        <p:spPr bwMode="auto">
          <a:xfrm>
            <a:off x="5943600" y="1600200"/>
            <a:ext cx="4114800" cy="8229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9838" tIns="54919" rIns="109838" bIns="54919">
            <a:noAutofit/>
          </a:bodyPr>
          <a:lstStyle>
            <a:lvl1pPr marL="269875" indent="-2698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dirty="0"/>
              <a:t>Mean and standard deviation as a function of number of readings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1551071"/>
              </p:ext>
            </p:extLst>
          </p:nvPr>
        </p:nvGraphicFramePr>
        <p:xfrm>
          <a:off x="6461125" y="2511425"/>
          <a:ext cx="2906713" cy="2079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3075436"/>
              </p:ext>
            </p:extLst>
          </p:nvPr>
        </p:nvGraphicFramePr>
        <p:xfrm>
          <a:off x="6461125" y="5029200"/>
          <a:ext cx="2906713" cy="2079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55" name="TextBox 40"/>
          <p:cNvSpPr txBox="1">
            <a:spLocks noChangeArrowheads="1"/>
          </p:cNvSpPr>
          <p:nvPr/>
        </p:nvSpPr>
        <p:spPr bwMode="auto">
          <a:xfrm>
            <a:off x="10210800" y="1219200"/>
            <a:ext cx="5105400" cy="3873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09838" tIns="54919" rIns="109838" bIns="54919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>
                <a:solidFill>
                  <a:srgbClr val="FFFFFF"/>
                </a:solidFill>
              </a:rPr>
              <a:t>Discussion</a:t>
            </a:r>
          </a:p>
        </p:txBody>
      </p:sp>
      <p:sp>
        <p:nvSpPr>
          <p:cNvPr id="1057" name="TextBox 42"/>
          <p:cNvSpPr txBox="1">
            <a:spLocks noChangeArrowheads="1"/>
          </p:cNvSpPr>
          <p:nvPr/>
        </p:nvSpPr>
        <p:spPr bwMode="auto">
          <a:xfrm>
            <a:off x="10210800" y="1600200"/>
            <a:ext cx="5105400" cy="3276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9838" tIns="54919" rIns="109838" bIns="54919">
            <a:noAutofit/>
          </a:bodyPr>
          <a:lstStyle>
            <a:lvl1pPr marL="200025" indent="-20002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dirty="0"/>
              <a:t>It was observed that …</a:t>
            </a:r>
          </a:p>
        </p:txBody>
      </p:sp>
      <p:sp>
        <p:nvSpPr>
          <p:cNvPr id="1058" name="TextBox 43"/>
          <p:cNvSpPr txBox="1">
            <a:spLocks noChangeArrowheads="1"/>
          </p:cNvSpPr>
          <p:nvPr/>
        </p:nvSpPr>
        <p:spPr bwMode="auto">
          <a:xfrm>
            <a:off x="10210800" y="5029200"/>
            <a:ext cx="5105400" cy="3873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09838" tIns="54919" rIns="109838" bIns="54919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>
                <a:solidFill>
                  <a:srgbClr val="FFFFFF"/>
                </a:solidFill>
              </a:rPr>
              <a:t>References</a:t>
            </a:r>
          </a:p>
        </p:txBody>
      </p:sp>
      <p:sp>
        <p:nvSpPr>
          <p:cNvPr id="47" name="Content Placeholder 2"/>
          <p:cNvSpPr txBox="1">
            <a:spLocks/>
          </p:cNvSpPr>
          <p:nvPr/>
        </p:nvSpPr>
        <p:spPr bwMode="auto">
          <a:xfrm>
            <a:off x="10210800" y="5410200"/>
            <a:ext cx="5105400" cy="304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46293" tIns="73146" rIns="146293" bIns="73146"/>
          <a:lstStyle/>
          <a:p>
            <a:pPr marL="278408" indent="-278408" defTabSz="1098377" eaLnBrk="1" fontAlgn="auto" hangingPunct="1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300" kern="0" dirty="0" smtClean="0">
                <a:latin typeface="+mn-lt"/>
              </a:rPr>
              <a:t>Wikipedia, “Thermal </a:t>
            </a:r>
            <a:r>
              <a:rPr lang="en-US" sz="1300" kern="0" dirty="0">
                <a:latin typeface="+mn-lt"/>
              </a:rPr>
              <a:t>Expansion,” Wikimedia Foundation, Inc., (en.wikipedia.org/wiki/</a:t>
            </a:r>
            <a:r>
              <a:rPr lang="en-US" sz="1300" kern="0" dirty="0" err="1">
                <a:latin typeface="+mn-lt"/>
              </a:rPr>
              <a:t>Coefficient_of_thermal_expansion</a:t>
            </a:r>
            <a:r>
              <a:rPr lang="en-US" sz="1300" kern="0" dirty="0">
                <a:latin typeface="+mn-lt"/>
              </a:rPr>
              <a:t> accessed </a:t>
            </a:r>
            <a:r>
              <a:rPr lang="en-US" sz="1300" kern="0" dirty="0" smtClean="0">
                <a:latin typeface="+mn-lt"/>
              </a:rPr>
              <a:t>Sept. 16, 2013)</a:t>
            </a:r>
            <a:endParaRPr lang="en-US" sz="1300" kern="0" dirty="0">
              <a:latin typeface="+mn-lt"/>
            </a:endParaRPr>
          </a:p>
          <a:p>
            <a:pPr marL="278408" indent="-278408" defTabSz="1098377" eaLnBrk="1" fontAlgn="auto" hangingPunct="1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300" kern="0" dirty="0">
                <a:latin typeface="+mn-lt"/>
              </a:rPr>
              <a:t>WVU Tech, “Laboratory Manual – MAE 333: Mechanical Measurements,” West Virginia University Institute of Technology, Montgomery, WV, </a:t>
            </a:r>
            <a:r>
              <a:rPr lang="en-US" sz="1300" kern="0" dirty="0" smtClean="0">
                <a:latin typeface="+mn-lt"/>
              </a:rPr>
              <a:t>2013.</a:t>
            </a:r>
            <a:endParaRPr lang="en-US" sz="1300" kern="0" dirty="0">
              <a:latin typeface="+mn-lt"/>
            </a:endParaRPr>
          </a:p>
          <a:p>
            <a:pPr marL="278408" indent="-278408" defTabSz="1098377" eaLnBrk="1" fontAlgn="auto" hangingPunct="1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300" kern="0" dirty="0">
                <a:latin typeface="+mn-lt"/>
              </a:rPr>
              <a:t>J.P. Holman, </a:t>
            </a:r>
            <a:r>
              <a:rPr lang="en-US" sz="1300" i="1" kern="0" dirty="0">
                <a:latin typeface="+mn-lt"/>
              </a:rPr>
              <a:t>Experimental Methods for Engineers</a:t>
            </a:r>
            <a:r>
              <a:rPr lang="en-US" sz="1300" kern="0" dirty="0">
                <a:latin typeface="+mn-lt"/>
              </a:rPr>
              <a:t>, 7</a:t>
            </a:r>
            <a:r>
              <a:rPr lang="en-US" sz="1300" kern="0" baseline="30000" dirty="0">
                <a:latin typeface="+mn-lt"/>
              </a:rPr>
              <a:t>th</a:t>
            </a:r>
            <a:r>
              <a:rPr lang="en-US" sz="1300" kern="0" dirty="0">
                <a:latin typeface="+mn-lt"/>
              </a:rPr>
              <a:t> Edition, McGraw-Hill, 2001.</a:t>
            </a:r>
          </a:p>
          <a:p>
            <a:pPr marL="278408" indent="-278408" defTabSz="1098377" eaLnBrk="1" fontAlgn="auto" hangingPunct="1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300" kern="0" dirty="0">
                <a:latin typeface="+mn-lt"/>
              </a:rPr>
              <a:t>…     </a:t>
            </a:r>
          </a:p>
          <a:p>
            <a:pPr marL="278408" indent="-278408" defTabSz="1098377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300" i="1" kern="0" dirty="0">
                <a:latin typeface="+mn-lt"/>
              </a:rPr>
              <a:t>Note that the References panel is only for sources of information, not figures.</a:t>
            </a:r>
          </a:p>
          <a:p>
            <a:pPr marL="278408" indent="-278408" defTabSz="1098377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300" i="1" kern="0" dirty="0">
                <a:latin typeface="+mn-lt"/>
              </a:rPr>
              <a:t>This panel is not necessary if there are no references.</a:t>
            </a:r>
            <a:endParaRPr lang="en-US" sz="1300" kern="0" dirty="0">
              <a:latin typeface="+mn-lt"/>
            </a:endParaRPr>
          </a:p>
        </p:txBody>
      </p:sp>
      <p:sp>
        <p:nvSpPr>
          <p:cNvPr id="48" name="Content Placeholder 2"/>
          <p:cNvSpPr txBox="1">
            <a:spLocks/>
          </p:cNvSpPr>
          <p:nvPr/>
        </p:nvSpPr>
        <p:spPr bwMode="auto">
          <a:xfrm>
            <a:off x="10690225" y="8553450"/>
            <a:ext cx="42799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46293" tIns="73146" rIns="146293" bIns="73146"/>
          <a:lstStyle/>
          <a:p>
            <a:pPr defTabSz="1098377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700" i="1" kern="0" dirty="0">
                <a:latin typeface="+mn-lt"/>
              </a:rPr>
              <a:t>Size each panel to make optimum use of the space.</a:t>
            </a:r>
            <a:endParaRPr lang="en-US" sz="1700" kern="0" dirty="0">
              <a:latin typeface="+mn-lt"/>
            </a:endParaRPr>
          </a:p>
        </p:txBody>
      </p:sp>
      <p:sp>
        <p:nvSpPr>
          <p:cNvPr id="32" name="TextBox 19"/>
          <p:cNvSpPr txBox="1">
            <a:spLocks noChangeArrowheads="1"/>
          </p:cNvSpPr>
          <p:nvPr/>
        </p:nvSpPr>
        <p:spPr bwMode="auto">
          <a:xfrm>
            <a:off x="228600" y="8030673"/>
            <a:ext cx="5562600" cy="1218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838" tIns="54919" rIns="109838" bIns="54919">
            <a:spAutoFit/>
          </a:bodyPr>
          <a:lstStyle>
            <a:lvl1pPr marL="200025" indent="-20002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/>
            <a:r>
              <a:rPr lang="en-US" u="sng" dirty="0" smtClean="0"/>
              <a:t>Procedure</a:t>
            </a:r>
            <a:endParaRPr lang="en-US" u="sng" dirty="0"/>
          </a:p>
          <a:p>
            <a:pPr>
              <a:buFont typeface="Arial" charset="0"/>
              <a:buAutoNum type="arabicPeriod"/>
            </a:pPr>
            <a:r>
              <a:rPr lang="en-US" dirty="0" smtClean="0"/>
              <a:t>Do something</a:t>
            </a:r>
          </a:p>
          <a:p>
            <a:pPr>
              <a:buFont typeface="Arial" charset="0"/>
              <a:buAutoNum type="arabicPeriod"/>
            </a:pPr>
            <a:r>
              <a:rPr lang="en-US" dirty="0" smtClean="0"/>
              <a:t>Do something else</a:t>
            </a:r>
          </a:p>
          <a:p>
            <a:pPr>
              <a:buFont typeface="Arial" charset="0"/>
              <a:buAutoNum type="arabicPeriod"/>
            </a:pPr>
            <a:r>
              <a:rPr lang="en-US" dirty="0" smtClean="0"/>
              <a:t>…</a:t>
            </a:r>
          </a:p>
        </p:txBody>
      </p:sp>
      <p:sp>
        <p:nvSpPr>
          <p:cNvPr id="28" name="TextBox 7"/>
          <p:cNvSpPr txBox="1">
            <a:spLocks noChangeArrowheads="1"/>
          </p:cNvSpPr>
          <p:nvPr/>
        </p:nvSpPr>
        <p:spPr bwMode="auto">
          <a:xfrm>
            <a:off x="228600" y="2590800"/>
            <a:ext cx="5562600" cy="3873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09838" tIns="54919" rIns="109838" bIns="54919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 smtClean="0">
                <a:solidFill>
                  <a:srgbClr val="FFFFFF"/>
                </a:solidFill>
              </a:rPr>
              <a:t>Introduction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9" name="TextBox 11"/>
          <p:cNvSpPr txBox="1">
            <a:spLocks noChangeArrowheads="1"/>
          </p:cNvSpPr>
          <p:nvPr/>
        </p:nvSpPr>
        <p:spPr bwMode="auto">
          <a:xfrm>
            <a:off x="228600" y="2971800"/>
            <a:ext cx="5562600" cy="1905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9838" tIns="54919" rIns="109838" bIns="54919">
            <a:noAutofit/>
          </a:bodyPr>
          <a:lstStyle>
            <a:lvl1pPr marL="200025" indent="-20002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00226" indent="-200226">
              <a:buFont typeface="Arial" pitchFamily="34" charset="0"/>
              <a:buChar char="•"/>
              <a:defRPr/>
            </a:pPr>
            <a:r>
              <a:rPr lang="en-US" dirty="0" smtClean="0"/>
              <a:t>Theory behind measurement</a:t>
            </a:r>
            <a:r>
              <a:rPr lang="en-US" dirty="0" smtClean="0">
                <a:solidFill>
                  <a:srgbClr val="FF0000"/>
                </a:solidFill>
              </a:rPr>
              <a:t> – explain the physical principle behind the measurement</a:t>
            </a:r>
            <a:endParaRPr lang="en-US" dirty="0" smtClean="0"/>
          </a:p>
          <a:p>
            <a:pPr marL="509588" lvl="1" indent="-176213">
              <a:buFont typeface="Arial" pitchFamily="34" charset="0"/>
              <a:buChar char="•"/>
              <a:defRPr/>
            </a:pPr>
            <a:r>
              <a:rPr lang="en-US" sz="1900" dirty="0" smtClean="0">
                <a:latin typeface="Arial" pitchFamily="34" charset="0"/>
              </a:rPr>
              <a:t>Mercury </a:t>
            </a:r>
            <a:r>
              <a:rPr lang="en-US" sz="1900" dirty="0">
                <a:latin typeface="Arial" pitchFamily="34" charset="0"/>
              </a:rPr>
              <a:t>thermometer </a:t>
            </a:r>
            <a:r>
              <a:rPr lang="en-US" sz="1400" dirty="0">
                <a:latin typeface="Arial" pitchFamily="34" charset="0"/>
              </a:rPr>
              <a:t>– Mercury </a:t>
            </a:r>
            <a:r>
              <a:rPr lang="en-US" sz="1400" dirty="0" smtClean="0">
                <a:latin typeface="Arial" pitchFamily="34" charset="0"/>
              </a:rPr>
              <a:t>expands </a:t>
            </a:r>
            <a:r>
              <a:rPr lang="en-US" sz="1400" dirty="0">
                <a:latin typeface="Arial" pitchFamily="34" charset="0"/>
              </a:rPr>
              <a:t>with </a:t>
            </a:r>
            <a:r>
              <a:rPr lang="en-US" sz="1400" dirty="0" smtClean="0">
                <a:latin typeface="Arial" pitchFamily="34" charset="0"/>
              </a:rPr>
              <a:t>temperature according to the equation</a:t>
            </a:r>
            <a:r>
              <a:rPr lang="en-US" sz="1400" dirty="0" smtClean="0">
                <a:latin typeface="Arial" pitchFamily="34" charset="0"/>
              </a:rPr>
              <a:t>:</a:t>
            </a:r>
            <a:r>
              <a:rPr lang="en-US" sz="1400" baseline="30000" dirty="0" smtClean="0">
                <a:latin typeface="Arial" pitchFamily="34" charset="0"/>
              </a:rPr>
              <a:t>[1]</a:t>
            </a:r>
            <a:r>
              <a:rPr lang="en-US" sz="1400" dirty="0" smtClean="0">
                <a:latin typeface="Arial" pitchFamily="34" charset="0"/>
              </a:rPr>
              <a:t> </a:t>
            </a:r>
            <a:r>
              <a:rPr lang="en-US" sz="1400" dirty="0">
                <a:latin typeface="Arial" pitchFamily="34" charset="0"/>
              </a:rPr>
              <a:t>Δ</a:t>
            </a:r>
            <a:r>
              <a:rPr lang="en-US" sz="1400" i="1" dirty="0">
                <a:latin typeface="Arial" pitchFamily="34" charset="0"/>
              </a:rPr>
              <a:t>L</a:t>
            </a:r>
            <a:r>
              <a:rPr lang="en-US" sz="1400" dirty="0">
                <a:latin typeface="Arial" pitchFamily="34" charset="0"/>
              </a:rPr>
              <a:t> = </a:t>
            </a:r>
            <a:r>
              <a:rPr lang="en-US" sz="1400" dirty="0" smtClean="0">
                <a:latin typeface="Arial" pitchFamily="34" charset="0"/>
              </a:rPr>
              <a:t>α</a:t>
            </a:r>
            <a:r>
              <a:rPr lang="en-US" sz="1400" i="1" baseline="-25000" dirty="0" smtClean="0">
                <a:latin typeface="Arial" pitchFamily="34" charset="0"/>
              </a:rPr>
              <a:t>V</a:t>
            </a:r>
            <a:r>
              <a:rPr lang="en-US" sz="1400" dirty="0" smtClean="0">
                <a:latin typeface="Arial" pitchFamily="34" charset="0"/>
              </a:rPr>
              <a:t> </a:t>
            </a:r>
            <a:r>
              <a:rPr lang="en-US" sz="1400" i="1" dirty="0">
                <a:latin typeface="Arial" pitchFamily="34" charset="0"/>
              </a:rPr>
              <a:t>L</a:t>
            </a:r>
            <a:r>
              <a:rPr lang="en-US" sz="1400" baseline="-25000" dirty="0">
                <a:latin typeface="Arial" pitchFamily="34" charset="0"/>
              </a:rPr>
              <a:t>0</a:t>
            </a:r>
            <a:r>
              <a:rPr lang="en-US" sz="1400" dirty="0">
                <a:latin typeface="Arial" pitchFamily="34" charset="0"/>
              </a:rPr>
              <a:t> Δ</a:t>
            </a:r>
            <a:r>
              <a:rPr lang="en-US" sz="1400" i="1" dirty="0">
                <a:latin typeface="Arial" pitchFamily="34" charset="0"/>
              </a:rPr>
              <a:t>T</a:t>
            </a:r>
            <a:r>
              <a:rPr lang="en-US" sz="1400" dirty="0">
                <a:latin typeface="Arial" pitchFamily="34" charset="0"/>
              </a:rPr>
              <a:t> </a:t>
            </a:r>
            <a:endParaRPr lang="en-US" sz="1900" dirty="0">
              <a:latin typeface="Arial" pitchFamily="34" charset="0"/>
            </a:endParaRPr>
          </a:p>
          <a:p>
            <a:pPr marL="731465" lvl="1" indent="0">
              <a:defRPr/>
            </a:pPr>
            <a:r>
              <a:rPr lang="en-US" dirty="0">
                <a:latin typeface="Arial" pitchFamily="34" charset="0"/>
              </a:rPr>
              <a:t>…</a:t>
            </a:r>
          </a:p>
          <a:p>
            <a:pPr>
              <a:buFont typeface="Arial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</TotalTime>
  <Words>200</Words>
  <Application>Microsoft Office PowerPoint</Application>
  <PresentationFormat>Custom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Bernhard Bettig</cp:lastModifiedBy>
  <cp:revision>21</cp:revision>
  <cp:lastPrinted>1601-01-01T00:00:00Z</cp:lastPrinted>
  <dcterms:created xsi:type="dcterms:W3CDTF">1601-01-01T00:00:00Z</dcterms:created>
  <dcterms:modified xsi:type="dcterms:W3CDTF">2014-10-19T15:49:44Z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