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30250" indent="-2730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62088" indent="-547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93925" indent="-8223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925763" indent="-1096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40" y="96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24058666823950378"/>
          <c:y val="7.32484076433121E-2"/>
          <c:w val="0.69611764821532141"/>
          <c:h val="0.67278759074034666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Y (ºC)</c:v>
                </c:pt>
              </c:strCache>
            </c:strRef>
          </c:tx>
          <c:spPr>
            <a:ln w="1253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35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Z (ºK)</c:v>
                </c:pt>
              </c:strCache>
            </c:strRef>
          </c:tx>
          <c:spPr>
            <a:ln w="1253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70336"/>
        <c:axId val="96471512"/>
      </c:scatterChart>
      <c:valAx>
        <c:axId val="964703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X (mm)</a:t>
                </a:r>
              </a:p>
            </c:rich>
          </c:tx>
          <c:layout>
            <c:manualLayout>
              <c:xMode val="edge"/>
              <c:yMode val="edge"/>
              <c:x val="0.44961239395637342"/>
              <c:y val="0.90084084084084093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96471512"/>
        <c:crosses val="autoZero"/>
        <c:crossBetween val="midCat"/>
      </c:valAx>
      <c:valAx>
        <c:axId val="96471512"/>
        <c:scaling>
          <c:orientation val="minMax"/>
        </c:scaling>
        <c:delete val="1"/>
        <c:axPos val="l"/>
        <c:majorGridlines>
          <c:spPr>
            <a:ln w="313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Temperature
</a:t>
                </a:r>
              </a:p>
            </c:rich>
          </c:tx>
          <c:layout>
            <c:manualLayout>
              <c:xMode val="edge"/>
              <c:yMode val="edge"/>
              <c:x val="0"/>
              <c:y val="0.2165604975053794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96470336"/>
        <c:crosses val="autoZero"/>
        <c:crossBetween val="midCat"/>
      </c:valAx>
      <c:spPr>
        <a:solidFill>
          <a:srgbClr val="C0C0C0"/>
        </a:solidFill>
        <a:ln w="1253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30706695370943"/>
          <c:y val="0.11509919368187084"/>
          <c:w val="0.29732440748277256"/>
          <c:h val="0.24522286065593152"/>
        </c:manualLayout>
      </c:layout>
      <c:overlay val="1"/>
      <c:spPr>
        <a:solidFill>
          <a:srgbClr val="FFFFFF"/>
        </a:solidFill>
        <a:ln w="3134">
          <a:solidFill>
            <a:srgbClr val="000000"/>
          </a:solidFill>
          <a:prstDash val="solid"/>
        </a:ln>
      </c:spPr>
      <c:txPr>
        <a:bodyPr/>
        <a:lstStyle/>
        <a:p>
          <a:pPr>
            <a:defRPr sz="106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1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24058666823950378"/>
          <c:y val="7.32484076433121E-2"/>
          <c:w val="0.69611764821532141"/>
          <c:h val="0.67278759074034666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Y (ºC)</c:v>
                </c:pt>
              </c:strCache>
            </c:strRef>
          </c:tx>
          <c:spPr>
            <a:ln w="1253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35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Z (ºK)</c:v>
                </c:pt>
              </c:strCache>
            </c:strRef>
          </c:tx>
          <c:spPr>
            <a:ln w="1253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471904"/>
        <c:axId val="96472296"/>
      </c:scatterChart>
      <c:valAx>
        <c:axId val="964719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X (mm)</a:t>
                </a:r>
              </a:p>
            </c:rich>
          </c:tx>
          <c:layout>
            <c:manualLayout>
              <c:xMode val="edge"/>
              <c:yMode val="edge"/>
              <c:x val="0.44961239395637342"/>
              <c:y val="0.90084084084084093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96472296"/>
        <c:crosses val="autoZero"/>
        <c:crossBetween val="midCat"/>
      </c:valAx>
      <c:valAx>
        <c:axId val="96472296"/>
        <c:scaling>
          <c:orientation val="minMax"/>
        </c:scaling>
        <c:delete val="1"/>
        <c:axPos val="l"/>
        <c:majorGridlines>
          <c:spPr>
            <a:ln w="313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Temperature
</a:t>
                </a:r>
              </a:p>
            </c:rich>
          </c:tx>
          <c:layout>
            <c:manualLayout>
              <c:xMode val="edge"/>
              <c:yMode val="edge"/>
              <c:x val="0"/>
              <c:y val="0.2165604975053794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96471904"/>
        <c:crosses val="autoZero"/>
        <c:crossBetween val="midCat"/>
      </c:valAx>
      <c:spPr>
        <a:solidFill>
          <a:srgbClr val="C0C0C0"/>
        </a:solidFill>
        <a:ln w="1253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30706695370943"/>
          <c:y val="0.11509919368187084"/>
          <c:w val="0.29732440748277256"/>
          <c:h val="0.24522286065593152"/>
        </c:manualLayout>
      </c:layout>
      <c:overlay val="1"/>
      <c:spPr>
        <a:solidFill>
          <a:srgbClr val="FFFFFF"/>
        </a:solidFill>
        <a:ln w="3134">
          <a:solidFill>
            <a:srgbClr val="000000"/>
          </a:solidFill>
          <a:prstDash val="solid"/>
        </a:ln>
      </c:spPr>
      <c:txPr>
        <a:bodyPr/>
        <a:lstStyle/>
        <a:p>
          <a:pPr>
            <a:defRPr sz="106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1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731465" indent="0" algn="ctr">
              <a:buNone/>
              <a:defRPr/>
            </a:lvl2pPr>
            <a:lvl3pPr marL="1462928" indent="0" algn="ctr">
              <a:buNone/>
              <a:defRPr/>
            </a:lvl3pPr>
            <a:lvl4pPr marL="2194393" indent="0" algn="ctr">
              <a:buNone/>
              <a:defRPr/>
            </a:lvl4pPr>
            <a:lvl5pPr marL="2925858" indent="0" algn="ctr">
              <a:buNone/>
              <a:defRPr/>
            </a:lvl5pPr>
            <a:lvl6pPr marL="3657321" indent="0" algn="ctr">
              <a:buNone/>
              <a:defRPr/>
            </a:lvl6pPr>
            <a:lvl7pPr marL="4388786" indent="0" algn="ctr">
              <a:buNone/>
              <a:defRPr/>
            </a:lvl7pPr>
            <a:lvl8pPr marL="5120251" indent="0" algn="ctr">
              <a:buNone/>
              <a:defRPr/>
            </a:lvl8pPr>
            <a:lvl9pPr marL="585171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4038-DFCD-4E79-9D16-5D11364C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D6C1-A413-4877-A1DF-790E1375A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1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1" y="402803"/>
            <a:ext cx="1023366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ED86-9475-475E-B85F-1025C9F1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5665-4E39-4459-9839-7F9883108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/>
            </a:lvl1pPr>
            <a:lvl2pPr marL="731465" indent="0">
              <a:buNone/>
              <a:defRPr sz="2900"/>
            </a:lvl2pPr>
            <a:lvl3pPr marL="1462928" indent="0">
              <a:buNone/>
              <a:defRPr sz="2500"/>
            </a:lvl3pPr>
            <a:lvl4pPr marL="2194393" indent="0">
              <a:buNone/>
              <a:defRPr sz="2300"/>
            </a:lvl4pPr>
            <a:lvl5pPr marL="2925858" indent="0">
              <a:buNone/>
              <a:defRPr sz="2300"/>
            </a:lvl5pPr>
            <a:lvl6pPr marL="3657321" indent="0">
              <a:buNone/>
              <a:defRPr sz="2300"/>
            </a:lvl6pPr>
            <a:lvl7pPr marL="4388786" indent="0">
              <a:buNone/>
              <a:defRPr sz="2300"/>
            </a:lvl7pPr>
            <a:lvl8pPr marL="5120251" indent="0">
              <a:buNone/>
              <a:defRPr sz="2300"/>
            </a:lvl8pPr>
            <a:lvl9pPr marL="5851714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C255-7963-482D-BDDC-7867AF4D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6A3F-F258-46D4-A176-6CF3C481F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9D40-6F53-4517-83AF-14C49A0F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80E50-78DA-421D-ADD4-C597EAC5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2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DA5F-9FF9-4C1F-A5C3-E5EE7A99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BD15-8A79-4C80-87D7-92C389313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0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70A1C-7743-43A0-949D-6CB6FCF67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03225"/>
            <a:ext cx="139890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93" tIns="73146" rIns="146293" bIns="73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875" y="2346325"/>
            <a:ext cx="13989050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75" y="9159875"/>
            <a:ext cx="36258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1775" y="9159875"/>
            <a:ext cx="49212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1075" y="9159875"/>
            <a:ext cx="36258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fld id="{AB77D48A-F380-4F74-A51A-CCEA89B03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5pPr>
      <a:lvl6pPr marL="731465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6pPr>
      <a:lvl7pPr marL="146292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7pPr>
      <a:lvl8pPr marL="2194393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8pPr>
      <a:lvl9pPr marL="292585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9pPr>
    </p:titleStyle>
    <p:bodyStyle>
      <a:lvl1pPr marL="547688" indent="-547688" algn="l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87450" indent="-455613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827213" indent="-36512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59050" indent="-365125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90888" indent="-365125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4023054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754518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5485983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6217447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152400" y="152400"/>
            <a:ext cx="15240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9838" tIns="54919" rIns="109838" bIns="54919"/>
          <a:lstStyle/>
          <a:p>
            <a:pPr defTabSz="1098377">
              <a:defRPr/>
            </a:pPr>
            <a:endParaRPr lang="en-US" sz="2200" dirty="0">
              <a:latin typeface="Arial" pitchFamily="34" charset="0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52400" y="152400"/>
            <a:ext cx="15240000" cy="975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/>
          <a:lstStyle/>
          <a:p>
            <a:pPr defTabSz="1096963"/>
            <a:endParaRPr lang="en-US" sz="2200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6019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Insert Title of Lab Here	</a:t>
            </a:r>
          </a:p>
          <a:p>
            <a:r>
              <a:rPr lang="en-US" sz="1700"/>
              <a:t>Mechanical Measurements Lab Report</a:t>
            </a:r>
          </a:p>
          <a:p>
            <a:r>
              <a:rPr lang="en-US" sz="1700"/>
              <a:t>Experiment No.: X    Experiment Date: XX/XX/XX</a:t>
            </a:r>
            <a:endParaRPr lang="en-US"/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228600" y="1219200"/>
            <a:ext cx="55626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Abstract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188200" y="457200"/>
            <a:ext cx="42418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Student name here	</a:t>
            </a:r>
          </a:p>
          <a:p>
            <a:r>
              <a:rPr lang="en-US"/>
              <a:t>MAE 333 Sec. 01	</a:t>
            </a:r>
          </a:p>
        </p:txBody>
      </p:sp>
      <p:sp>
        <p:nvSpPr>
          <p:cNvPr id="1034" name="TextBox 11"/>
          <p:cNvSpPr txBox="1">
            <a:spLocks noChangeArrowheads="1"/>
          </p:cNvSpPr>
          <p:nvPr/>
        </p:nvSpPr>
        <p:spPr bwMode="auto">
          <a:xfrm>
            <a:off x="228600" y="1600200"/>
            <a:ext cx="5562600" cy="84362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 smtClean="0"/>
              <a:t>Purpose of experiment was to understand/determine/measure…</a:t>
            </a:r>
            <a:endParaRPr lang="en-US" dirty="0"/>
          </a:p>
        </p:txBody>
      </p:sp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52400"/>
            <a:ext cx="39624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Box 17"/>
          <p:cNvSpPr txBox="1">
            <a:spLocks noChangeArrowheads="1"/>
          </p:cNvSpPr>
          <p:nvPr/>
        </p:nvSpPr>
        <p:spPr bwMode="auto">
          <a:xfrm>
            <a:off x="228600" y="5029200"/>
            <a:ext cx="55626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Methods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1" name="TextBox 19"/>
          <p:cNvSpPr txBox="1">
            <a:spLocks noChangeArrowheads="1"/>
          </p:cNvSpPr>
          <p:nvPr/>
        </p:nvSpPr>
        <p:spPr bwMode="auto">
          <a:xfrm>
            <a:off x="228600" y="5428582"/>
            <a:ext cx="5562600" cy="4401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u="sng" dirty="0" smtClean="0"/>
              <a:t>Equipment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Thermometer</a:t>
            </a:r>
            <a:endParaRPr lang="en-US" dirty="0"/>
          </a:p>
        </p:txBody>
      </p:sp>
      <p:pic>
        <p:nvPicPr>
          <p:cNvPr id="1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7" b="39197"/>
          <a:stretch>
            <a:fillRect/>
          </a:stretch>
        </p:blipFill>
        <p:spPr bwMode="auto">
          <a:xfrm>
            <a:off x="1547813" y="6104602"/>
            <a:ext cx="204311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xtBox 4"/>
          <p:cNvSpPr txBox="1">
            <a:spLocks noChangeArrowheads="1"/>
          </p:cNvSpPr>
          <p:nvPr/>
        </p:nvSpPr>
        <p:spPr bwMode="auto">
          <a:xfrm>
            <a:off x="769938" y="6661814"/>
            <a:ext cx="87471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700"/>
              <a:t>Scale</a:t>
            </a:r>
          </a:p>
        </p:txBody>
      </p:sp>
      <p:cxnSp>
        <p:nvCxnSpPr>
          <p:cNvPr id="23" name="Straight Arrow Connector 22"/>
          <p:cNvCxnSpPr>
            <a:stCxn id="1043" idx="3"/>
          </p:cNvCxnSpPr>
          <p:nvPr/>
        </p:nvCxnSpPr>
        <p:spPr>
          <a:xfrm flipV="1">
            <a:off x="1644650" y="6579264"/>
            <a:ext cx="584200" cy="269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TextBox 8"/>
          <p:cNvSpPr txBox="1">
            <a:spLocks noChangeArrowheads="1"/>
          </p:cNvSpPr>
          <p:nvPr/>
        </p:nvSpPr>
        <p:spPr bwMode="auto">
          <a:xfrm>
            <a:off x="3201988" y="5907752"/>
            <a:ext cx="2333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700"/>
              <a:t>Mercury in tube</a:t>
            </a:r>
          </a:p>
        </p:txBody>
      </p:sp>
      <p:cxnSp>
        <p:nvCxnSpPr>
          <p:cNvPr id="25" name="Straight Arrow Connector 24"/>
          <p:cNvCxnSpPr>
            <a:stCxn id="1045" idx="1"/>
          </p:cNvCxnSpPr>
          <p:nvPr/>
        </p:nvCxnSpPr>
        <p:spPr>
          <a:xfrm rot="10800000" flipV="1">
            <a:off x="2422525" y="6093489"/>
            <a:ext cx="779463" cy="401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4"/>
          <p:cNvSpPr txBox="1">
            <a:spLocks noChangeArrowheads="1"/>
          </p:cNvSpPr>
          <p:nvPr/>
        </p:nvSpPr>
        <p:spPr bwMode="auto">
          <a:xfrm>
            <a:off x="1839913" y="6998364"/>
            <a:ext cx="2041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/>
              <a:t>(image from Mission Restaurant Supply)</a:t>
            </a:r>
          </a:p>
        </p:txBody>
      </p:sp>
      <p:sp>
        <p:nvSpPr>
          <p:cNvPr id="1048" name="TextBox 31"/>
          <p:cNvSpPr txBox="1">
            <a:spLocks noChangeArrowheads="1"/>
          </p:cNvSpPr>
          <p:nvPr/>
        </p:nvSpPr>
        <p:spPr bwMode="auto">
          <a:xfrm>
            <a:off x="228600" y="7223782"/>
            <a:ext cx="55626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Something else</a:t>
            </a:r>
          </a:p>
        </p:txBody>
      </p:sp>
      <p:sp>
        <p:nvSpPr>
          <p:cNvPr id="1049" name="TextBox 32"/>
          <p:cNvSpPr txBox="1">
            <a:spLocks noChangeArrowheads="1"/>
          </p:cNvSpPr>
          <p:nvPr/>
        </p:nvSpPr>
        <p:spPr bwMode="auto">
          <a:xfrm>
            <a:off x="5943600" y="1219200"/>
            <a:ext cx="41148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Results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4" name="TextBox 37"/>
          <p:cNvSpPr txBox="1">
            <a:spLocks noChangeArrowheads="1"/>
          </p:cNvSpPr>
          <p:nvPr/>
        </p:nvSpPr>
        <p:spPr bwMode="auto">
          <a:xfrm>
            <a:off x="5943600" y="1600200"/>
            <a:ext cx="4114800" cy="822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69875" indent="-2698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Mean and standard deviation as a function of number of readings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51071"/>
              </p:ext>
            </p:extLst>
          </p:nvPr>
        </p:nvGraphicFramePr>
        <p:xfrm>
          <a:off x="6461125" y="2511425"/>
          <a:ext cx="2906713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075436"/>
              </p:ext>
            </p:extLst>
          </p:nvPr>
        </p:nvGraphicFramePr>
        <p:xfrm>
          <a:off x="6461125" y="5029200"/>
          <a:ext cx="2906713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5" name="TextBox 40"/>
          <p:cNvSpPr txBox="1">
            <a:spLocks noChangeArrowheads="1"/>
          </p:cNvSpPr>
          <p:nvPr/>
        </p:nvSpPr>
        <p:spPr bwMode="auto">
          <a:xfrm>
            <a:off x="10210800" y="1219200"/>
            <a:ext cx="51054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057" name="TextBox 42"/>
          <p:cNvSpPr txBox="1">
            <a:spLocks noChangeArrowheads="1"/>
          </p:cNvSpPr>
          <p:nvPr/>
        </p:nvSpPr>
        <p:spPr bwMode="auto">
          <a:xfrm>
            <a:off x="10210800" y="1600200"/>
            <a:ext cx="51054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It was observed that …</a:t>
            </a:r>
          </a:p>
        </p:txBody>
      </p:sp>
      <p:sp>
        <p:nvSpPr>
          <p:cNvPr id="1058" name="TextBox 43"/>
          <p:cNvSpPr txBox="1">
            <a:spLocks noChangeArrowheads="1"/>
          </p:cNvSpPr>
          <p:nvPr/>
        </p:nvSpPr>
        <p:spPr bwMode="auto">
          <a:xfrm>
            <a:off x="10210800" y="5029200"/>
            <a:ext cx="51054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10210800" y="5410200"/>
            <a:ext cx="5105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46293" tIns="73146" rIns="146293" bIns="73146"/>
          <a:lstStyle/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 smtClean="0">
                <a:latin typeface="+mn-lt"/>
              </a:rPr>
              <a:t>Wikipedia, “Thermal </a:t>
            </a:r>
            <a:r>
              <a:rPr lang="en-US" sz="1300" kern="0" dirty="0">
                <a:latin typeface="+mn-lt"/>
              </a:rPr>
              <a:t>Expansion,” Wikimedia Foundation, Inc., (en.wikipedia.org/wiki/</a:t>
            </a:r>
            <a:r>
              <a:rPr lang="en-US" sz="1300" kern="0" dirty="0" err="1">
                <a:latin typeface="+mn-lt"/>
              </a:rPr>
              <a:t>Coefficient_of_thermal_expansion</a:t>
            </a:r>
            <a:r>
              <a:rPr lang="en-US" sz="1300" kern="0" dirty="0">
                <a:latin typeface="+mn-lt"/>
              </a:rPr>
              <a:t> accessed </a:t>
            </a:r>
            <a:r>
              <a:rPr lang="en-US" sz="1300" kern="0" dirty="0" smtClean="0">
                <a:latin typeface="+mn-lt"/>
              </a:rPr>
              <a:t>Sept. 16, 2013)</a:t>
            </a:r>
            <a:endParaRPr lang="en-US" sz="1300" kern="0" dirty="0">
              <a:latin typeface="+mn-lt"/>
            </a:endParaRP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WVU Tech, “Laboratory Manual – MAE 333: Mechanical Measurements,” West Virginia University Institute of Technology, Montgomery, WV, </a:t>
            </a:r>
            <a:r>
              <a:rPr lang="en-US" sz="1300" kern="0" dirty="0" smtClean="0">
                <a:latin typeface="+mn-lt"/>
              </a:rPr>
              <a:t>2013.</a:t>
            </a:r>
            <a:endParaRPr lang="en-US" sz="1300" kern="0" dirty="0">
              <a:latin typeface="+mn-lt"/>
            </a:endParaRP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J.P. Holman, </a:t>
            </a:r>
            <a:r>
              <a:rPr lang="en-US" sz="1300" i="1" kern="0" dirty="0">
                <a:latin typeface="+mn-lt"/>
              </a:rPr>
              <a:t>Experimental Methods for Engineers</a:t>
            </a:r>
            <a:r>
              <a:rPr lang="en-US" sz="1300" kern="0" dirty="0">
                <a:latin typeface="+mn-lt"/>
              </a:rPr>
              <a:t>, 7</a:t>
            </a:r>
            <a:r>
              <a:rPr lang="en-US" sz="1300" kern="0" baseline="30000" dirty="0">
                <a:latin typeface="+mn-lt"/>
              </a:rPr>
              <a:t>th</a:t>
            </a:r>
            <a:r>
              <a:rPr lang="en-US" sz="1300" kern="0" dirty="0">
                <a:latin typeface="+mn-lt"/>
              </a:rPr>
              <a:t> Edition, McGraw-Hill, 2001.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…     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i="1" kern="0" dirty="0">
                <a:latin typeface="+mn-lt"/>
              </a:rPr>
              <a:t>Note that the References panel is only for sources of information, not figures.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i="1" kern="0" dirty="0">
                <a:latin typeface="+mn-lt"/>
              </a:rPr>
              <a:t>This panel is not necessary if there are no references.</a:t>
            </a:r>
            <a:endParaRPr lang="en-US" sz="1300" kern="0" dirty="0"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10690225" y="8553450"/>
            <a:ext cx="42799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6293" tIns="73146" rIns="146293" bIns="73146"/>
          <a:lstStyle/>
          <a:p>
            <a:pPr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700" i="1" kern="0" dirty="0">
                <a:latin typeface="+mn-lt"/>
              </a:rPr>
              <a:t>Size each panel to make optimum use of the space.</a:t>
            </a:r>
            <a:endParaRPr lang="en-US" sz="1700" kern="0" dirty="0">
              <a:latin typeface="+mn-lt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228600" y="8030673"/>
            <a:ext cx="5562600" cy="121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u="sng" dirty="0" smtClean="0"/>
              <a:t>Procedure</a:t>
            </a:r>
            <a:endParaRPr lang="en-US" u="sng" dirty="0"/>
          </a:p>
          <a:p>
            <a:pPr>
              <a:buFont typeface="Arial" charset="0"/>
              <a:buAutoNum type="arabicPeriod"/>
            </a:pPr>
            <a:r>
              <a:rPr lang="en-US" dirty="0" smtClean="0"/>
              <a:t>Do something</a:t>
            </a:r>
          </a:p>
          <a:p>
            <a:pPr>
              <a:buFont typeface="Arial" charset="0"/>
              <a:buAutoNum type="arabicPeriod"/>
            </a:pPr>
            <a:r>
              <a:rPr lang="en-US" dirty="0" smtClean="0"/>
              <a:t>Do something else</a:t>
            </a:r>
          </a:p>
          <a:p>
            <a:pPr>
              <a:buFont typeface="Arial" charset="0"/>
              <a:buAutoNum type="arabicPeriod"/>
            </a:pPr>
            <a:r>
              <a:rPr lang="en-US" dirty="0" smtClean="0"/>
              <a:t>…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228600" y="2590800"/>
            <a:ext cx="55626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Introduction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228600" y="2971800"/>
            <a:ext cx="5562600" cy="190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00226" indent="-200226">
              <a:buFont typeface="Arial" pitchFamily="34" charset="0"/>
              <a:buChar char="•"/>
              <a:defRPr/>
            </a:pPr>
            <a:r>
              <a:rPr lang="en-US" dirty="0" smtClean="0"/>
              <a:t>Theory behind measurement</a:t>
            </a:r>
            <a:r>
              <a:rPr lang="en-US" dirty="0" smtClean="0">
                <a:solidFill>
                  <a:srgbClr val="FF0000"/>
                </a:solidFill>
              </a:rPr>
              <a:t> – explain the physical principle behind the measurement</a:t>
            </a:r>
            <a:endParaRPr lang="en-US" dirty="0" smtClean="0"/>
          </a:p>
          <a:p>
            <a:pPr marL="509588" lvl="1" indent="-176213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Arial" pitchFamily="34" charset="0"/>
              </a:rPr>
              <a:t>Mercury </a:t>
            </a:r>
            <a:r>
              <a:rPr lang="en-US" sz="1900" dirty="0">
                <a:latin typeface="Arial" pitchFamily="34" charset="0"/>
              </a:rPr>
              <a:t>thermometer </a:t>
            </a:r>
            <a:r>
              <a:rPr lang="en-US" sz="1400" dirty="0">
                <a:latin typeface="Arial" pitchFamily="34" charset="0"/>
              </a:rPr>
              <a:t>– Mercury </a:t>
            </a:r>
            <a:r>
              <a:rPr lang="en-US" sz="1400" dirty="0" smtClean="0">
                <a:latin typeface="Arial" pitchFamily="34" charset="0"/>
              </a:rPr>
              <a:t>expands </a:t>
            </a:r>
            <a:r>
              <a:rPr lang="en-US" sz="1400" dirty="0">
                <a:latin typeface="Arial" pitchFamily="34" charset="0"/>
              </a:rPr>
              <a:t>with </a:t>
            </a:r>
            <a:r>
              <a:rPr lang="en-US" sz="1400" dirty="0" smtClean="0">
                <a:latin typeface="Arial" pitchFamily="34" charset="0"/>
              </a:rPr>
              <a:t>temperature according to the equation</a:t>
            </a:r>
            <a:r>
              <a:rPr lang="en-US" sz="1400" dirty="0" smtClean="0">
                <a:latin typeface="Arial" pitchFamily="34" charset="0"/>
              </a:rPr>
              <a:t>:</a:t>
            </a:r>
            <a:r>
              <a:rPr lang="en-US" sz="1400" baseline="30000" dirty="0" smtClean="0">
                <a:latin typeface="Arial" pitchFamily="34" charset="0"/>
              </a:rPr>
              <a:t>[1]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dirty="0">
                <a:latin typeface="Arial" pitchFamily="34" charset="0"/>
              </a:rPr>
              <a:t>Δ</a:t>
            </a:r>
            <a:r>
              <a:rPr lang="en-US" sz="1400" i="1" dirty="0">
                <a:latin typeface="Arial" pitchFamily="34" charset="0"/>
              </a:rPr>
              <a:t>L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smtClean="0">
                <a:latin typeface="Arial" pitchFamily="34" charset="0"/>
              </a:rPr>
              <a:t>α</a:t>
            </a:r>
            <a:r>
              <a:rPr lang="en-US" sz="1400" i="1" baseline="-25000" dirty="0" smtClean="0">
                <a:latin typeface="Arial" pitchFamily="34" charset="0"/>
              </a:rPr>
              <a:t>V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i="1" dirty="0">
                <a:latin typeface="Arial" pitchFamily="34" charset="0"/>
              </a:rPr>
              <a:t>L</a:t>
            </a:r>
            <a:r>
              <a:rPr lang="en-US" sz="1400" baseline="-25000" dirty="0">
                <a:latin typeface="Arial" pitchFamily="34" charset="0"/>
              </a:rPr>
              <a:t>0</a:t>
            </a:r>
            <a:r>
              <a:rPr lang="en-US" sz="1400" dirty="0">
                <a:latin typeface="Arial" pitchFamily="34" charset="0"/>
              </a:rPr>
              <a:t> Δ</a:t>
            </a:r>
            <a:r>
              <a:rPr lang="en-US" sz="1400" i="1" dirty="0">
                <a:latin typeface="Arial" pitchFamily="34" charset="0"/>
              </a:rPr>
              <a:t>T</a:t>
            </a:r>
            <a:r>
              <a:rPr lang="en-US" sz="1400" dirty="0">
                <a:latin typeface="Arial" pitchFamily="34" charset="0"/>
              </a:rPr>
              <a:t> </a:t>
            </a:r>
            <a:endParaRPr lang="en-US" sz="1900" dirty="0">
              <a:latin typeface="Arial" pitchFamily="34" charset="0"/>
            </a:endParaRPr>
          </a:p>
          <a:p>
            <a:pPr marL="731465" lvl="1" indent="0">
              <a:defRPr/>
            </a:pPr>
            <a:r>
              <a:rPr lang="en-US" dirty="0">
                <a:latin typeface="Arial" pitchFamily="34" charset="0"/>
              </a:rPr>
              <a:t>…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200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Bernhard Bettig</cp:lastModifiedBy>
  <cp:revision>21</cp:revision>
  <cp:lastPrinted>1601-01-01T00:00:00Z</cp:lastPrinted>
  <dcterms:created xsi:type="dcterms:W3CDTF">1601-01-01T00:00:00Z</dcterms:created>
  <dcterms:modified xsi:type="dcterms:W3CDTF">2014-10-19T15:49:44Z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