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74" r:id="rId2"/>
  </p:sldMasterIdLst>
  <p:notesMasterIdLst>
    <p:notesMasterId r:id="rId36"/>
  </p:notesMasterIdLst>
  <p:sldIdLst>
    <p:sldId id="257" r:id="rId3"/>
    <p:sldId id="259" r:id="rId4"/>
    <p:sldId id="290" r:id="rId5"/>
    <p:sldId id="27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5" r:id="rId20"/>
    <p:sldId id="276" r:id="rId21"/>
    <p:sldId id="274"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5" d="100"/>
          <a:sy n="75" d="100"/>
        </p:scale>
        <p:origin x="-2028" y="-6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FB023FD0-D7E5-4C01-A6C5-F025B69FB103}" type="datetimeFigureOut">
              <a:rPr lang="en-US" smtClean="0"/>
              <a:pPr/>
              <a:t>2/10/2010</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48479B2-B137-4FAA-B6DC-C594B66588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2/11/2010 2:15 AM</a:t>
            </a:fld>
            <a:endParaRPr lang="en-US" dirty="0"/>
          </a:p>
        </p:txBody>
      </p:sp>
      <p:sp>
        <p:nvSpPr>
          <p:cNvPr id="6" name="Footer Placeholder 5"/>
          <p:cNvSpPr>
            <a:spLocks noGrp="1"/>
          </p:cNvSpPr>
          <p:nvPr>
            <p:ph type="ftr" sz="quarter" idx="12"/>
          </p:nvPr>
        </p:nvSpPr>
        <p:spPr>
          <a:xfrm>
            <a:off x="0" y="9119474"/>
            <a:ext cx="6583680" cy="48006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583680" y="9119474"/>
            <a:ext cx="729827" cy="48006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2/11/2010 1:23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2/11/2010 1:08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2/11/2010 1:09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gradFill flip="none" rotWithShape="1">
                  <a:gsLst>
                    <a:gs pos="0">
                      <a:schemeClr val="accent1"/>
                    </a:gs>
                    <a:gs pos="86000">
                      <a:srgbClr val="FFFF99"/>
                    </a:gs>
                    <a:gs pos="86000">
                      <a:srgbClr val="F6AE1E"/>
                    </a:gs>
                  </a:gsLst>
                  <a:lin ang="5400000" scaled="0"/>
                  <a:tileRect/>
                </a:gra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228600" y="0"/>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l="-7000" r="-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1"/>
              </a:gs>
              <a:gs pos="8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bg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bg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bg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bg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305800" cy="1523495"/>
          </a:xfrm>
        </p:spPr>
        <p:txBody>
          <a:bodyPr/>
          <a:lstStyle/>
          <a:p>
            <a:r>
              <a:rPr sz="5000" smtClean="0">
                <a:effectLst>
                  <a:outerShdw blurRad="38100" dist="38100" dir="2700000" algn="tl">
                    <a:srgbClr val="000000">
                      <a:alpha val="43137"/>
                    </a:srgbClr>
                  </a:outerShdw>
                </a:effectLst>
              </a:rPr>
              <a:t>Presentation 3: </a:t>
            </a:r>
            <a:br>
              <a:rPr sz="5000" smtClean="0">
                <a:effectLst>
                  <a:outerShdw blurRad="38100" dist="38100" dir="2700000" algn="tl">
                    <a:srgbClr val="000000">
                      <a:alpha val="43137"/>
                    </a:srgbClr>
                  </a:outerShdw>
                </a:effectLst>
              </a:rPr>
            </a:br>
            <a:r>
              <a:rPr sz="5000" smtClean="0">
                <a:effectLst>
                  <a:outerShdw blurRad="38100" dist="38100" dir="2700000" algn="tl">
                    <a:srgbClr val="000000">
                      <a:alpha val="43137"/>
                    </a:srgbClr>
                  </a:outerShdw>
                </a:effectLst>
              </a:rPr>
              <a:t>Example Software Architectures</a:t>
            </a:r>
            <a:endParaRPr lang="en-US" sz="50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730249" y="4344988"/>
            <a:ext cx="7681913" cy="1293812"/>
          </a:xfrm>
        </p:spPr>
        <p:txBody>
          <a:bodyPr>
            <a:normAutofit lnSpcReduction="10000"/>
          </a:bodyPr>
          <a:lstStyle/>
          <a:p>
            <a:r>
              <a:rPr lang="en-US" dirty="0" smtClean="0"/>
              <a:t>James Martin</a:t>
            </a:r>
            <a:endParaRPr lang="en-US" dirty="0" smtClean="0"/>
          </a:p>
          <a:p>
            <a:r>
              <a:rPr lang="en-US" dirty="0" err="1" smtClean="0"/>
              <a:t>CpE</a:t>
            </a:r>
            <a:r>
              <a:rPr lang="en-US" dirty="0" smtClean="0"/>
              <a:t> 691, Spring 2010</a:t>
            </a:r>
          </a:p>
          <a:p>
            <a:r>
              <a:rPr lang="en-US" dirty="0" smtClean="0"/>
              <a:t>February 11, 2010</a:t>
            </a:r>
            <a:endParaRPr lang="en-US" dirty="0" smtClean="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smtClean="0"/>
              <a:t>DFS - </a:t>
            </a:r>
            <a:r>
              <a:rPr i="1"/>
              <a:t>Top-layer use case diagram</a:t>
            </a:r>
            <a:br>
              <a:rPr i="1"/>
            </a:br>
            <a:endParaRPr lang="en-US" dirty="0"/>
          </a:p>
        </p:txBody>
      </p:sp>
      <p:sp>
        <p:nvSpPr>
          <p:cNvPr id="3" name="Text Placeholder 2"/>
          <p:cNvSpPr>
            <a:spLocks noGrp="1"/>
          </p:cNvSpPr>
          <p:nvPr>
            <p:ph type="body" sz="quarter" idx="10"/>
          </p:nvPr>
        </p:nvSpPr>
        <p:spPr>
          <a:xfrm>
            <a:off x="381000" y="1411552"/>
            <a:ext cx="8382000" cy="443198"/>
          </a:xfrm>
        </p:spPr>
        <p:txBody>
          <a:bodyPr/>
          <a:lstStyle/>
          <a:p>
            <a:pPr>
              <a:buNone/>
            </a:pPr>
            <a:endParaRPr lang="en-US" dirty="0"/>
          </a:p>
        </p:txBody>
      </p:sp>
      <p:pic>
        <p:nvPicPr>
          <p:cNvPr id="1026" name="Picture 2"/>
          <p:cNvPicPr>
            <a:picLocks noChangeAspect="1" noChangeArrowheads="1"/>
          </p:cNvPicPr>
          <p:nvPr/>
        </p:nvPicPr>
        <p:blipFill>
          <a:blip r:embed="rId2"/>
          <a:srcRect/>
          <a:stretch>
            <a:fillRect/>
          </a:stretch>
        </p:blipFill>
        <p:spPr bwMode="auto">
          <a:xfrm>
            <a:off x="1219200" y="1371600"/>
            <a:ext cx="6076950" cy="5138363"/>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Top Level Modules</a:t>
            </a:r>
            <a:endParaRPr lang="en-US" dirty="0"/>
          </a:p>
        </p:txBody>
      </p:sp>
      <p:sp>
        <p:nvSpPr>
          <p:cNvPr id="3" name="Text Placeholder 2"/>
          <p:cNvSpPr>
            <a:spLocks noGrp="1"/>
          </p:cNvSpPr>
          <p:nvPr>
            <p:ph type="body" sz="quarter" idx="10"/>
          </p:nvPr>
        </p:nvSpPr>
        <p:spPr>
          <a:xfrm>
            <a:off x="381000" y="1411552"/>
            <a:ext cx="8382000" cy="4038029"/>
          </a:xfrm>
        </p:spPr>
        <p:txBody>
          <a:bodyPr/>
          <a:lstStyle/>
          <a:p>
            <a:r>
              <a:rPr lang="en-US" dirty="0" smtClean="0"/>
              <a:t>Simple list of classes</a:t>
            </a:r>
          </a:p>
          <a:p>
            <a:r>
              <a:rPr lang="en-US" b="1" dirty="0" smtClean="0"/>
              <a:t>Class User: </a:t>
            </a:r>
            <a:r>
              <a:rPr lang="en-US" dirty="0" smtClean="0"/>
              <a:t>class for the user</a:t>
            </a:r>
          </a:p>
          <a:p>
            <a:r>
              <a:rPr lang="en-US" b="1" dirty="0" smtClean="0"/>
              <a:t>Class </a:t>
            </a:r>
            <a:r>
              <a:rPr lang="en-US" b="1" dirty="0" err="1" smtClean="0"/>
              <a:t>DocumentParse</a:t>
            </a:r>
            <a:r>
              <a:rPr lang="en-US" b="1" dirty="0" smtClean="0"/>
              <a:t>: </a:t>
            </a:r>
            <a:r>
              <a:rPr lang="en-US" dirty="0" smtClean="0"/>
              <a:t>class for file parsing</a:t>
            </a:r>
          </a:p>
          <a:p>
            <a:r>
              <a:rPr lang="en-US" b="1" dirty="0" smtClean="0"/>
              <a:t>Class </a:t>
            </a:r>
            <a:r>
              <a:rPr lang="en-US" b="1" dirty="0" err="1" smtClean="0"/>
              <a:t>DataBaseObject</a:t>
            </a:r>
            <a:r>
              <a:rPr lang="en-US" b="1" dirty="0" smtClean="0"/>
              <a:t>: </a:t>
            </a:r>
            <a:r>
              <a:rPr lang="en-US" dirty="0" smtClean="0"/>
              <a:t>class for operating database</a:t>
            </a:r>
          </a:p>
          <a:p>
            <a:r>
              <a:rPr lang="en-US" b="1" dirty="0" smtClean="0"/>
              <a:t>Class </a:t>
            </a:r>
            <a:r>
              <a:rPr lang="en-US" b="1" dirty="0" err="1" smtClean="0"/>
              <a:t>PublicOperation</a:t>
            </a:r>
            <a:r>
              <a:rPr lang="en-US" b="1" dirty="0" smtClean="0"/>
              <a:t>: </a:t>
            </a:r>
            <a:r>
              <a:rPr lang="en-US" dirty="0" smtClean="0"/>
              <a:t>class for the public operation</a:t>
            </a:r>
          </a:p>
          <a:p>
            <a:r>
              <a:rPr lang="en-US" b="1" dirty="0" smtClean="0"/>
              <a:t>Class </a:t>
            </a:r>
            <a:r>
              <a:rPr lang="en-US" b="1" dirty="0" err="1" smtClean="0"/>
              <a:t>QueryRequest</a:t>
            </a:r>
            <a:r>
              <a:rPr lang="en-US" b="1" dirty="0" smtClean="0"/>
              <a:t>: </a:t>
            </a:r>
            <a:r>
              <a:rPr lang="en-US" dirty="0" smtClean="0"/>
              <a:t>class for requiring</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r>
              <a:rPr sz="4000" smtClean="0"/>
              <a:t>DFS </a:t>
            </a:r>
            <a:r>
              <a:rPr lang="en-US" sz="4000" dirty="0" smtClean="0"/>
              <a:t>–</a:t>
            </a:r>
            <a:r>
              <a:rPr sz="4000" smtClean="0"/>
              <a:t> Parse Use Case Diagram</a:t>
            </a:r>
            <a:endParaRPr lang="en-US" sz="4000" dirty="0"/>
          </a:p>
        </p:txBody>
      </p:sp>
      <p:sp>
        <p:nvSpPr>
          <p:cNvPr id="3" name="Text Placeholder 2"/>
          <p:cNvSpPr>
            <a:spLocks noGrp="1"/>
          </p:cNvSpPr>
          <p:nvPr>
            <p:ph type="body" sz="quarter" idx="10"/>
          </p:nvPr>
        </p:nvSpPr>
        <p:spPr/>
        <p:txBody>
          <a:bodyPr/>
          <a:lstStyle/>
          <a:p>
            <a:endParaRPr lang="en-US" dirty="0"/>
          </a:p>
        </p:txBody>
      </p:sp>
      <p:pic>
        <p:nvPicPr>
          <p:cNvPr id="2050" name="Picture 2"/>
          <p:cNvPicPr>
            <a:picLocks noChangeAspect="1" noChangeArrowheads="1"/>
          </p:cNvPicPr>
          <p:nvPr/>
        </p:nvPicPr>
        <p:blipFill>
          <a:blip r:embed="rId2"/>
          <a:srcRect/>
          <a:stretch>
            <a:fillRect/>
          </a:stretch>
        </p:blipFill>
        <p:spPr bwMode="auto">
          <a:xfrm>
            <a:off x="1524000" y="1295400"/>
            <a:ext cx="5948362" cy="5334582"/>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r>
              <a:rPr sz="4000"/>
              <a:t>DFS </a:t>
            </a:r>
            <a:r>
              <a:rPr sz="4000" smtClean="0"/>
              <a:t>–Parse Sequence Diagram</a:t>
            </a:r>
            <a:endParaRPr lang="en-US" sz="4000" dirty="0"/>
          </a:p>
        </p:txBody>
      </p:sp>
      <p:sp>
        <p:nvSpPr>
          <p:cNvPr id="3" name="Text Placeholder 2"/>
          <p:cNvSpPr>
            <a:spLocks noGrp="1"/>
          </p:cNvSpPr>
          <p:nvPr>
            <p:ph type="body" sz="quarter" idx="10"/>
          </p:nvPr>
        </p:nvSpPr>
        <p:spPr/>
        <p:txBody>
          <a:bodyPr/>
          <a:lstStyle/>
          <a:p>
            <a:endParaRPr lang="en-US" dirty="0"/>
          </a:p>
        </p:txBody>
      </p:sp>
      <p:pic>
        <p:nvPicPr>
          <p:cNvPr id="3074" name="Picture 2"/>
          <p:cNvPicPr>
            <a:picLocks noChangeAspect="1" noChangeArrowheads="1"/>
          </p:cNvPicPr>
          <p:nvPr/>
        </p:nvPicPr>
        <p:blipFill>
          <a:blip r:embed="rId2"/>
          <a:srcRect/>
          <a:stretch>
            <a:fillRect/>
          </a:stretch>
        </p:blipFill>
        <p:spPr bwMode="auto">
          <a:xfrm>
            <a:off x="1828800" y="1371600"/>
            <a:ext cx="5165767" cy="539115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Query Use Case Diagram</a:t>
            </a:r>
            <a:endParaRPr lang="en-US" dirty="0"/>
          </a:p>
        </p:txBody>
      </p:sp>
      <p:sp>
        <p:nvSpPr>
          <p:cNvPr id="3" name="Text Placeholder 2"/>
          <p:cNvSpPr>
            <a:spLocks noGrp="1"/>
          </p:cNvSpPr>
          <p:nvPr>
            <p:ph type="body" sz="quarter" idx="10"/>
          </p:nvPr>
        </p:nvSpPr>
        <p:spPr/>
        <p:txBody>
          <a:bodyPr/>
          <a:lstStyle/>
          <a:p>
            <a:endParaRPr lang="en-US" dirty="0"/>
          </a:p>
        </p:txBody>
      </p:sp>
      <p:pic>
        <p:nvPicPr>
          <p:cNvPr id="4098" name="Picture 2"/>
          <p:cNvPicPr>
            <a:picLocks noChangeAspect="1" noChangeArrowheads="1"/>
          </p:cNvPicPr>
          <p:nvPr/>
        </p:nvPicPr>
        <p:blipFill>
          <a:blip r:embed="rId2"/>
          <a:srcRect/>
          <a:stretch>
            <a:fillRect/>
          </a:stretch>
        </p:blipFill>
        <p:spPr bwMode="auto">
          <a:xfrm>
            <a:off x="457200" y="1447800"/>
            <a:ext cx="8077200" cy="492749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Query Sequence Diagram</a:t>
            </a:r>
            <a:endParaRPr lang="en-US" dirty="0"/>
          </a:p>
        </p:txBody>
      </p:sp>
      <p:sp>
        <p:nvSpPr>
          <p:cNvPr id="3" name="Text Placeholder 2"/>
          <p:cNvSpPr>
            <a:spLocks noGrp="1"/>
          </p:cNvSpPr>
          <p:nvPr>
            <p:ph type="body" sz="quarter" idx="10"/>
          </p:nvPr>
        </p:nvSpPr>
        <p:spPr/>
        <p:txBody>
          <a:bodyPr/>
          <a:lstStyle/>
          <a:p>
            <a:endParaRPr lang="en-US"/>
          </a:p>
        </p:txBody>
      </p:sp>
      <p:pic>
        <p:nvPicPr>
          <p:cNvPr id="5122" name="Picture 2"/>
          <p:cNvPicPr>
            <a:picLocks noChangeAspect="1" noChangeArrowheads="1"/>
          </p:cNvPicPr>
          <p:nvPr/>
        </p:nvPicPr>
        <p:blipFill>
          <a:blip r:embed="rId2"/>
          <a:srcRect/>
          <a:stretch>
            <a:fillRect/>
          </a:stretch>
        </p:blipFill>
        <p:spPr bwMode="auto">
          <a:xfrm>
            <a:off x="1524000" y="1357127"/>
            <a:ext cx="5943600" cy="5500874"/>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Database Design</a:t>
            </a:r>
            <a:endParaRPr lang="en-US" dirty="0"/>
          </a:p>
        </p:txBody>
      </p:sp>
      <p:sp>
        <p:nvSpPr>
          <p:cNvPr id="3" name="Text Placeholder 2"/>
          <p:cNvSpPr>
            <a:spLocks noGrp="1"/>
          </p:cNvSpPr>
          <p:nvPr>
            <p:ph type="body" sz="quarter" idx="10"/>
          </p:nvPr>
        </p:nvSpPr>
        <p:spPr>
          <a:xfrm>
            <a:off x="381000" y="1411552"/>
            <a:ext cx="8382000" cy="443198"/>
          </a:xfrm>
        </p:spPr>
        <p:txBody>
          <a:bodyPr/>
          <a:lstStyle/>
          <a:p>
            <a:r>
              <a:rPr lang="en-US" dirty="0" smtClean="0"/>
              <a:t>Only a list of tables was given</a:t>
            </a:r>
            <a:endParaRPr lang="en-US" dirty="0"/>
          </a:p>
        </p:txBody>
      </p:sp>
      <p:pic>
        <p:nvPicPr>
          <p:cNvPr id="6146" name="Picture 2"/>
          <p:cNvPicPr>
            <a:picLocks noChangeAspect="1" noChangeArrowheads="1"/>
          </p:cNvPicPr>
          <p:nvPr/>
        </p:nvPicPr>
        <p:blipFill>
          <a:blip r:embed="rId2"/>
          <a:srcRect/>
          <a:stretch>
            <a:fillRect/>
          </a:stretch>
        </p:blipFill>
        <p:spPr bwMode="auto">
          <a:xfrm>
            <a:off x="963584" y="1905000"/>
            <a:ext cx="6961216" cy="4953000"/>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 Implementation</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Languages: Java and C++</a:t>
            </a:r>
          </a:p>
          <a:p>
            <a:r>
              <a:rPr lang="en-US" dirty="0" smtClean="0"/>
              <a:t>Tooling: Eclipse</a:t>
            </a:r>
          </a:p>
          <a:p>
            <a:r>
              <a:rPr lang="en-US" dirty="0" smtClean="0"/>
              <a:t>Searching: Apache </a:t>
            </a:r>
            <a:r>
              <a:rPr lang="en-US" dirty="0" err="1" smtClean="0"/>
              <a:t>Lucene</a:t>
            </a:r>
            <a:endParaRPr lang="en-US" dirty="0" smtClean="0"/>
          </a:p>
          <a:p>
            <a:r>
              <a:rPr lang="en-US" dirty="0" smtClean="0"/>
              <a:t>PDF Import: PDF Box</a:t>
            </a:r>
          </a:p>
          <a:p>
            <a:r>
              <a:rPr lang="en-US" dirty="0" smtClean="0"/>
              <a:t>HTML and RTF Import: Java Swing</a:t>
            </a:r>
          </a:p>
          <a:p>
            <a:r>
              <a:rPr lang="en-US" dirty="0" smtClean="0"/>
              <a:t>MS Word Import: Tm-extractor</a:t>
            </a:r>
          </a:p>
          <a:p>
            <a:r>
              <a:rPr lang="en-US" dirty="0" smtClean="0"/>
              <a:t>Database: Apache Derby 10.2</a:t>
            </a: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Query Input GUI</a:t>
            </a:r>
            <a:endParaRPr lang="en-US" dirty="0"/>
          </a:p>
        </p:txBody>
      </p:sp>
      <p:sp>
        <p:nvSpPr>
          <p:cNvPr id="3" name="Text Placeholder 2"/>
          <p:cNvSpPr>
            <a:spLocks noGrp="1"/>
          </p:cNvSpPr>
          <p:nvPr>
            <p:ph type="body" sz="quarter" idx="10"/>
          </p:nvPr>
        </p:nvSpPr>
        <p:spPr/>
        <p:txBody>
          <a:bodyPr/>
          <a:lstStyle/>
          <a:p>
            <a:endParaRPr lang="en-US" dirty="0"/>
          </a:p>
        </p:txBody>
      </p:sp>
      <p:pic>
        <p:nvPicPr>
          <p:cNvPr id="7170" name="Picture 2"/>
          <p:cNvPicPr>
            <a:picLocks noChangeAspect="1" noChangeArrowheads="1"/>
          </p:cNvPicPr>
          <p:nvPr/>
        </p:nvPicPr>
        <p:blipFill>
          <a:blip r:embed="rId2"/>
          <a:srcRect/>
          <a:stretch>
            <a:fillRect/>
          </a:stretch>
        </p:blipFill>
        <p:spPr bwMode="auto">
          <a:xfrm>
            <a:off x="114300" y="2260600"/>
            <a:ext cx="8958660" cy="2763709"/>
          </a:xfrm>
          <a:prstGeom prst="rect">
            <a:avLst/>
          </a:prstGeom>
          <a:noFill/>
          <a:ln w="9525">
            <a:noFill/>
            <a:miter lim="800000"/>
            <a:headEnd/>
            <a:tailEnd/>
          </a:ln>
          <a:effectLst/>
        </p:spPr>
      </p:pic>
    </p:spTree>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Whole System GUI</a:t>
            </a:r>
            <a:endParaRPr lang="en-US" dirty="0"/>
          </a:p>
        </p:txBody>
      </p:sp>
      <p:sp>
        <p:nvSpPr>
          <p:cNvPr id="3" name="Text Placeholder 2"/>
          <p:cNvSpPr>
            <a:spLocks noGrp="1"/>
          </p:cNvSpPr>
          <p:nvPr>
            <p:ph type="body" sz="quarter" idx="10"/>
          </p:nvPr>
        </p:nvSpPr>
        <p:spPr/>
        <p:txBody>
          <a:bodyPr/>
          <a:lstStyle/>
          <a:p>
            <a:endParaRPr lang="en-US" dirty="0"/>
          </a:p>
        </p:txBody>
      </p:sp>
      <p:pic>
        <p:nvPicPr>
          <p:cNvPr id="8194" name="Picture 2"/>
          <p:cNvPicPr>
            <a:picLocks noChangeAspect="1" noChangeArrowheads="1"/>
          </p:cNvPicPr>
          <p:nvPr/>
        </p:nvPicPr>
        <p:blipFill>
          <a:blip r:embed="rId2"/>
          <a:srcRect/>
          <a:stretch>
            <a:fillRect/>
          </a:stretch>
        </p:blipFill>
        <p:spPr bwMode="auto">
          <a:xfrm>
            <a:off x="1066800" y="1371601"/>
            <a:ext cx="7010400" cy="5336168"/>
          </a:xfrm>
          <a:prstGeom prst="rect">
            <a:avLst/>
          </a:prstGeom>
          <a:noFill/>
          <a:ln w="9525">
            <a:noFill/>
            <a:miter lim="800000"/>
            <a:headEnd/>
            <a:tailEnd/>
          </a:ln>
          <a:effec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smtClean="0">
                <a:solidFill>
                  <a:schemeClr val="tx2"/>
                </a:solidFill>
              </a:rPr>
              <a:t>Projects</a:t>
            </a:r>
            <a:endParaRPr lang="en-US" dirty="0">
              <a:solidFill>
                <a:schemeClr val="tx2"/>
              </a:solidFill>
            </a:endParaRPr>
          </a:p>
        </p:txBody>
      </p:sp>
      <p:sp>
        <p:nvSpPr>
          <p:cNvPr id="3" name="Text Placeholder 2"/>
          <p:cNvSpPr>
            <a:spLocks noGrp="1"/>
          </p:cNvSpPr>
          <p:nvPr>
            <p:ph type="body" sz="quarter" idx="10"/>
          </p:nvPr>
        </p:nvSpPr>
        <p:spPr>
          <a:xfrm>
            <a:off x="381000" y="1905000"/>
            <a:ext cx="8382000" cy="3502497"/>
          </a:xfrm>
        </p:spPr>
        <p:txBody>
          <a:bodyPr>
            <a:normAutofit lnSpcReduction="10000"/>
          </a:bodyPr>
          <a:lstStyle/>
          <a:p>
            <a:r>
              <a:rPr lang="en-US" sz="3600" dirty="0" smtClean="0"/>
              <a:t>Document  Filter System (DFS)</a:t>
            </a:r>
            <a:br>
              <a:rPr lang="en-US" sz="3600" dirty="0" smtClean="0"/>
            </a:br>
            <a:r>
              <a:rPr lang="en-US" sz="1600" dirty="0" smtClean="0"/>
              <a:t>G</a:t>
            </a:r>
            <a:r>
              <a:rPr lang="en-US" sz="1600" dirty="0" smtClean="0"/>
              <a:t>. Zhao, D. Liu, H. Song, and C. </a:t>
            </a:r>
            <a:r>
              <a:rPr lang="en-US" sz="1600" dirty="0" err="1" smtClean="0"/>
              <a:t>Zou</a:t>
            </a:r>
            <a:r>
              <a:rPr lang="en-US" sz="1600" dirty="0" smtClean="0"/>
              <a:t>, </a:t>
            </a:r>
            <a:r>
              <a:rPr lang="en-US" sz="1600" dirty="0" smtClean="0"/>
              <a:t>“Software </a:t>
            </a:r>
            <a:r>
              <a:rPr lang="en-US" sz="1600" dirty="0" smtClean="0"/>
              <a:t>architecture design and implementation of document </a:t>
            </a:r>
            <a:r>
              <a:rPr lang="en-US" sz="1600" dirty="0" smtClean="0"/>
              <a:t> filter </a:t>
            </a:r>
            <a:r>
              <a:rPr lang="en-US" sz="1600" dirty="0" smtClean="0"/>
              <a:t>system," Computational Intelligence and Natural Computing, International Conference on, vol. 1, pp.  309{312, 2009. [Online]. Available: http://dx.doi.org/http://</a:t>
            </a:r>
            <a:r>
              <a:rPr lang="en-US" sz="1600" dirty="0" smtClean="0"/>
              <a:t>doi.ieeecomputersociety.org/10.1109/CINC.2009.143</a:t>
            </a:r>
          </a:p>
          <a:p>
            <a:endParaRPr lang="en-US" sz="1600" dirty="0" smtClean="0"/>
          </a:p>
          <a:p>
            <a:r>
              <a:rPr lang="en-US" sz="3600" dirty="0" smtClean="0"/>
              <a:t>Reference Architecture for E-Government (</a:t>
            </a:r>
            <a:r>
              <a:rPr lang="en-US" sz="3600" dirty="0" err="1" smtClean="0"/>
              <a:t>RAfEG</a:t>
            </a:r>
            <a:r>
              <a:rPr lang="en-US" sz="3600" dirty="0" smtClean="0"/>
              <a:t>) </a:t>
            </a:r>
            <a:br>
              <a:rPr lang="en-US" sz="3600" dirty="0" smtClean="0"/>
            </a:br>
            <a:r>
              <a:rPr lang="en-US" sz="1800" dirty="0" smtClean="0"/>
              <a:t>D. Beer, R. </a:t>
            </a:r>
            <a:r>
              <a:rPr lang="en-US" sz="1800" dirty="0" err="1" smtClean="0"/>
              <a:t>Kunis</a:t>
            </a:r>
            <a:r>
              <a:rPr lang="en-US" sz="1800" dirty="0" smtClean="0"/>
              <a:t>, and G. </a:t>
            </a:r>
            <a:r>
              <a:rPr lang="en-US" sz="1800" dirty="0" err="1" smtClean="0"/>
              <a:t>Runger</a:t>
            </a:r>
            <a:r>
              <a:rPr lang="en-US" sz="1800" dirty="0" smtClean="0"/>
              <a:t>, “A component based software architecture for e-government applications,” Availability, Reliability and Security, International Conference on, vol. 0, pp. 1004–1011, 2006. [Online]. Available: http://dx.doi.org/http://doi.ieeecomputersociety.org/10.1109/ARES.2006.3</a:t>
            </a:r>
            <a:endParaRPr lang="en-US" sz="1800" dirty="0" smtClean="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smtClean="0">
                <a:solidFill>
                  <a:schemeClr val="tx2"/>
                </a:solidFill>
              </a:rPr>
              <a:t>Projects</a:t>
            </a:r>
            <a:endParaRPr lang="en-US" dirty="0">
              <a:solidFill>
                <a:schemeClr val="tx2"/>
              </a:solidFill>
            </a:endParaRPr>
          </a:p>
        </p:txBody>
      </p:sp>
      <p:sp>
        <p:nvSpPr>
          <p:cNvPr id="3" name="Text Placeholder 2"/>
          <p:cNvSpPr>
            <a:spLocks noGrp="1"/>
          </p:cNvSpPr>
          <p:nvPr>
            <p:ph type="body" sz="quarter" idx="10"/>
          </p:nvPr>
        </p:nvSpPr>
        <p:spPr>
          <a:xfrm>
            <a:off x="381000" y="1905000"/>
            <a:ext cx="8382000" cy="3502497"/>
          </a:xfrm>
        </p:spPr>
        <p:txBody>
          <a:bodyPr>
            <a:normAutofit lnSpcReduction="10000"/>
          </a:bodyPr>
          <a:lstStyle/>
          <a:p>
            <a:r>
              <a:rPr lang="en-US" sz="3600" dirty="0" smtClean="0"/>
              <a:t>Document  Filter System (DFS)</a:t>
            </a:r>
            <a:br>
              <a:rPr lang="en-US" sz="3600" dirty="0" smtClean="0"/>
            </a:br>
            <a:r>
              <a:rPr lang="en-US" sz="1600" dirty="0" smtClean="0"/>
              <a:t>G</a:t>
            </a:r>
            <a:r>
              <a:rPr lang="en-US" sz="1600" dirty="0" smtClean="0"/>
              <a:t>. Zhao, D. Liu, H. Song, and C. </a:t>
            </a:r>
            <a:r>
              <a:rPr lang="en-US" sz="1600" dirty="0" err="1" smtClean="0"/>
              <a:t>Zou</a:t>
            </a:r>
            <a:r>
              <a:rPr lang="en-US" sz="1600" dirty="0" smtClean="0"/>
              <a:t>, </a:t>
            </a:r>
            <a:r>
              <a:rPr lang="en-US" sz="1600" dirty="0" smtClean="0"/>
              <a:t>“Software </a:t>
            </a:r>
            <a:r>
              <a:rPr lang="en-US" sz="1600" dirty="0" smtClean="0"/>
              <a:t>architecture design and implementation of document </a:t>
            </a:r>
            <a:r>
              <a:rPr lang="en-US" sz="1600" dirty="0" smtClean="0"/>
              <a:t> filter </a:t>
            </a:r>
            <a:r>
              <a:rPr lang="en-US" sz="1600" dirty="0" smtClean="0"/>
              <a:t>system," Computational Intelligence and Natural Computing, International Conference on, vol. 1, pp.  309{312, 2009. [Online]. Available: http://dx.doi.org/http://</a:t>
            </a:r>
            <a:r>
              <a:rPr lang="en-US" sz="1600" dirty="0" smtClean="0"/>
              <a:t>doi.ieeecomputersociety.org/10.1109/CINC.2009.143</a:t>
            </a:r>
          </a:p>
          <a:p>
            <a:endParaRPr lang="en-US" sz="1600" dirty="0" smtClean="0"/>
          </a:p>
          <a:p>
            <a:r>
              <a:rPr lang="en-US" sz="3600" dirty="0" smtClean="0">
                <a:solidFill>
                  <a:srgbClr val="FF0000"/>
                </a:solidFill>
              </a:rPr>
              <a:t>Reference Architecture for E-Government (</a:t>
            </a:r>
            <a:r>
              <a:rPr lang="en-US" sz="3600" dirty="0" err="1" smtClean="0">
                <a:solidFill>
                  <a:srgbClr val="FF0000"/>
                </a:solidFill>
              </a:rPr>
              <a:t>RAfEG</a:t>
            </a:r>
            <a:r>
              <a:rPr lang="en-US" sz="3600" dirty="0" smtClean="0">
                <a:solidFill>
                  <a:srgbClr val="FF0000"/>
                </a:solidFill>
              </a:rPr>
              <a:t>)</a:t>
            </a:r>
            <a:r>
              <a:rPr lang="en-US" sz="3600" dirty="0" smtClean="0"/>
              <a:t/>
            </a:r>
            <a:br>
              <a:rPr lang="en-US" sz="3600" dirty="0" smtClean="0"/>
            </a:br>
            <a:r>
              <a:rPr lang="en-US" sz="1800" dirty="0" smtClean="0"/>
              <a:t>D. Beer, R. </a:t>
            </a:r>
            <a:r>
              <a:rPr lang="en-US" sz="1800" dirty="0" err="1" smtClean="0"/>
              <a:t>Kunis</a:t>
            </a:r>
            <a:r>
              <a:rPr lang="en-US" sz="1800" dirty="0" smtClean="0"/>
              <a:t>, and G. </a:t>
            </a:r>
            <a:r>
              <a:rPr lang="en-US" sz="1800" dirty="0" err="1" smtClean="0"/>
              <a:t>Runger</a:t>
            </a:r>
            <a:r>
              <a:rPr lang="en-US" sz="1800" dirty="0" smtClean="0"/>
              <a:t>, “A component based software architecture for e-government applications,” Availability, Reliability and Security, International Conference on, vol. 0, pp. 1004–1011, 2006. [Online]. Available: http://dx.doi.org/http://doi.ieeecomputersociety.org/10.1109/ARES.2006.3</a:t>
            </a:r>
            <a:endParaRPr lang="en-US" sz="1800" dirty="0" smtClean="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smtClean="0"/>
              <a:t>- Problem</a:t>
            </a:r>
            <a:endParaRPr lang="en-US" dirty="0"/>
          </a:p>
        </p:txBody>
      </p:sp>
      <p:sp>
        <p:nvSpPr>
          <p:cNvPr id="3" name="Text Placeholder 2"/>
          <p:cNvSpPr>
            <a:spLocks noGrp="1"/>
          </p:cNvSpPr>
          <p:nvPr>
            <p:ph type="body" sz="quarter" idx="10"/>
          </p:nvPr>
        </p:nvSpPr>
        <p:spPr>
          <a:xfrm>
            <a:off x="381000" y="1411552"/>
            <a:ext cx="8382000" cy="4727448"/>
          </a:xfrm>
        </p:spPr>
        <p:txBody>
          <a:bodyPr/>
          <a:lstStyle/>
          <a:p>
            <a:r>
              <a:rPr lang="en-US" dirty="0" smtClean="0"/>
              <a:t>Official procedures are associated with a lot of paperwork…</a:t>
            </a:r>
          </a:p>
          <a:p>
            <a:r>
              <a:rPr lang="en-US" dirty="0" smtClean="0"/>
              <a:t>…in many cases more than one employee is involved</a:t>
            </a:r>
          </a:p>
          <a:p>
            <a:r>
              <a:rPr lang="en-US" dirty="0" smtClean="0"/>
              <a:t>…many official procedures are not restricted to a single authority, leading to the need for distributed execution…</a:t>
            </a:r>
          </a:p>
          <a:p>
            <a:r>
              <a:rPr lang="en-US" dirty="0" smtClean="0"/>
              <a:t>A system is required that will allow for the sharing procedural tasks and the documents that go with them</a:t>
            </a:r>
            <a:endParaRPr lang="en-US" dirty="0"/>
          </a:p>
        </p:txBody>
      </p:sp>
    </p:spTree>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lang="en-US" dirty="0" smtClean="0"/>
              <a:t>–</a:t>
            </a:r>
            <a:r>
              <a:rPr smtClean="0"/>
              <a:t> Goals / Requirements </a:t>
            </a:r>
            <a:endParaRPr lang="en-US" dirty="0"/>
          </a:p>
        </p:txBody>
      </p:sp>
      <p:sp>
        <p:nvSpPr>
          <p:cNvPr id="3" name="Text Placeholder 2"/>
          <p:cNvSpPr>
            <a:spLocks noGrp="1"/>
          </p:cNvSpPr>
          <p:nvPr>
            <p:ph type="body" sz="quarter" idx="10"/>
          </p:nvPr>
        </p:nvSpPr>
        <p:spPr>
          <a:xfrm>
            <a:off x="381000" y="1411552"/>
            <a:ext cx="8382000" cy="5269135"/>
          </a:xfrm>
        </p:spPr>
        <p:txBody>
          <a:bodyPr/>
          <a:lstStyle/>
          <a:p>
            <a:r>
              <a:rPr lang="en-US" dirty="0" smtClean="0"/>
              <a:t>…design of a suitable e-government solution based on workflows…according to modern standards for open source software.</a:t>
            </a:r>
          </a:p>
          <a:p>
            <a:r>
              <a:rPr lang="en-US" dirty="0" smtClean="0"/>
              <a:t>Should be executable on all established operating systems</a:t>
            </a:r>
          </a:p>
          <a:p>
            <a:r>
              <a:rPr lang="en-US" dirty="0" smtClean="0"/>
              <a:t>Should be easy to expand and adapt</a:t>
            </a:r>
          </a:p>
          <a:p>
            <a:r>
              <a:rPr lang="en-US" dirty="0" smtClean="0"/>
              <a:t>Distribution of system components on heterogeneous platforms as well as the distributed execution of official procedures should be </a:t>
            </a:r>
            <a:r>
              <a:rPr lang="en-US" dirty="0" smtClean="0"/>
              <a:t>possible</a:t>
            </a:r>
          </a:p>
          <a:p>
            <a:endParaRPr lang="en-US" dirty="0"/>
          </a:p>
        </p:txBody>
      </p:sp>
    </p:spTree>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smtClean="0"/>
              <a:t>- </a:t>
            </a:r>
            <a:r>
              <a:rPr/>
              <a:t>Goals / Requirements </a:t>
            </a:r>
            <a:r>
              <a:rPr smtClean="0"/>
              <a:t>(2)</a:t>
            </a:r>
            <a:endParaRPr lang="en-US" dirty="0"/>
          </a:p>
        </p:txBody>
      </p:sp>
      <p:sp>
        <p:nvSpPr>
          <p:cNvPr id="3" name="Text Placeholder 2"/>
          <p:cNvSpPr>
            <a:spLocks noGrp="1"/>
          </p:cNvSpPr>
          <p:nvPr>
            <p:ph type="body" sz="quarter" idx="10"/>
          </p:nvPr>
        </p:nvSpPr>
        <p:spPr>
          <a:xfrm>
            <a:off x="381000" y="1411552"/>
            <a:ext cx="8382000" cy="5269135"/>
          </a:xfrm>
        </p:spPr>
        <p:txBody>
          <a:bodyPr/>
          <a:lstStyle/>
          <a:p>
            <a:r>
              <a:rPr lang="en-US" dirty="0" smtClean="0"/>
              <a:t>Security features should allow a highly secure system by using up-to-date security software solutions and protocols</a:t>
            </a:r>
          </a:p>
          <a:p>
            <a:r>
              <a:rPr lang="en-US" dirty="0" err="1" smtClean="0"/>
              <a:t>Nonelectronic</a:t>
            </a:r>
            <a:r>
              <a:rPr lang="en-US" dirty="0" smtClean="0"/>
              <a:t> communication should be supported</a:t>
            </a:r>
          </a:p>
          <a:p>
            <a:r>
              <a:rPr lang="en-US" dirty="0" smtClean="0"/>
              <a:t>Various output formats like HTML pages, PDF documents and WML (Wireless Markup Language) pages should be supported</a:t>
            </a:r>
          </a:p>
          <a:p>
            <a:r>
              <a:rPr lang="en-US" dirty="0" smtClean="0"/>
              <a:t>New output formats should be easy to add</a:t>
            </a:r>
          </a:p>
          <a:p>
            <a:r>
              <a:rPr lang="en-US" dirty="0" smtClean="0"/>
              <a:t>Third party software should be free and easily exchangeable</a:t>
            </a:r>
            <a:endParaRPr lang="en-US" dirty="0"/>
          </a:p>
        </p:txBody>
      </p:sp>
    </p:spTree>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lang="en-US" dirty="0" smtClean="0"/>
              <a:t>–</a:t>
            </a:r>
            <a:r>
              <a:rPr smtClean="0"/>
              <a:t> Top Level System Structure</a:t>
            </a:r>
            <a:endParaRPr lang="en-US" dirty="0"/>
          </a:p>
        </p:txBody>
      </p:sp>
      <p:sp>
        <p:nvSpPr>
          <p:cNvPr id="3" name="Text Placeholder 2"/>
          <p:cNvSpPr>
            <a:spLocks noGrp="1"/>
          </p:cNvSpPr>
          <p:nvPr>
            <p:ph type="body" sz="quarter" idx="10"/>
          </p:nvPr>
        </p:nvSpPr>
        <p:spPr/>
        <p:txBody>
          <a:bodyPr/>
          <a:lstStyle/>
          <a:p>
            <a:endParaRPr lang="en-US" dirty="0"/>
          </a:p>
        </p:txBody>
      </p:sp>
      <p:pic>
        <p:nvPicPr>
          <p:cNvPr id="9218" name="Picture 2"/>
          <p:cNvPicPr>
            <a:picLocks noChangeAspect="1" noChangeArrowheads="1"/>
          </p:cNvPicPr>
          <p:nvPr/>
        </p:nvPicPr>
        <p:blipFill>
          <a:blip r:embed="rId2"/>
          <a:srcRect/>
          <a:stretch>
            <a:fillRect/>
          </a:stretch>
        </p:blipFill>
        <p:spPr bwMode="auto">
          <a:xfrm>
            <a:off x="1" y="2257740"/>
            <a:ext cx="9144000" cy="2707218"/>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lang="en-US" dirty="0" smtClean="0"/>
              <a:t>–</a:t>
            </a:r>
            <a:r>
              <a:rPr smtClean="0"/>
              <a:t> Core System Components</a:t>
            </a:r>
            <a:endParaRPr lang="en-US" dirty="0"/>
          </a:p>
        </p:txBody>
      </p:sp>
      <p:sp>
        <p:nvSpPr>
          <p:cNvPr id="3" name="Text Placeholder 2"/>
          <p:cNvSpPr>
            <a:spLocks noGrp="1"/>
          </p:cNvSpPr>
          <p:nvPr>
            <p:ph type="body" sz="quarter" idx="10"/>
          </p:nvPr>
        </p:nvSpPr>
        <p:spPr>
          <a:xfrm>
            <a:off x="381000" y="1411552"/>
            <a:ext cx="8382000" cy="2068259"/>
          </a:xfrm>
        </p:spPr>
        <p:txBody>
          <a:bodyPr/>
          <a:lstStyle/>
          <a:p>
            <a:r>
              <a:rPr lang="en-US" dirty="0" smtClean="0"/>
              <a:t>Kernel Component</a:t>
            </a:r>
          </a:p>
          <a:p>
            <a:r>
              <a:rPr lang="en-US" dirty="0" smtClean="0"/>
              <a:t>Workflow Management</a:t>
            </a:r>
            <a:r>
              <a:rPr lang="en-US" dirty="0" smtClean="0"/>
              <a:t> </a:t>
            </a:r>
            <a:r>
              <a:rPr lang="en-US" dirty="0" smtClean="0"/>
              <a:t>Component</a:t>
            </a:r>
          </a:p>
          <a:p>
            <a:r>
              <a:rPr lang="en-US" dirty="0" smtClean="0"/>
              <a:t>Communication</a:t>
            </a:r>
            <a:r>
              <a:rPr lang="en-US" dirty="0" smtClean="0"/>
              <a:t> </a:t>
            </a:r>
            <a:r>
              <a:rPr lang="en-US" dirty="0" smtClean="0"/>
              <a:t>Component</a:t>
            </a:r>
          </a:p>
          <a:p>
            <a:r>
              <a:rPr lang="en-US" dirty="0" smtClean="0"/>
              <a:t>Presentation</a:t>
            </a:r>
            <a:r>
              <a:rPr lang="en-US" dirty="0" smtClean="0"/>
              <a:t> </a:t>
            </a:r>
            <a:r>
              <a:rPr lang="en-US" dirty="0" smtClean="0"/>
              <a:t>Component</a:t>
            </a:r>
            <a:endParaRPr lang="en-US" dirty="0" smtClean="0"/>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a:t>RAfEG </a:t>
            </a:r>
            <a:r>
              <a:rPr smtClean="0"/>
              <a:t>- </a:t>
            </a:r>
            <a:r>
              <a:rPr/>
              <a:t>Kernel </a:t>
            </a:r>
            <a:r>
              <a:rPr smtClean="0"/>
              <a:t>Component </a:t>
            </a:r>
            <a:endParaRPr lang="en-US" dirty="0"/>
          </a:p>
        </p:txBody>
      </p:sp>
      <p:sp>
        <p:nvSpPr>
          <p:cNvPr id="3" name="Text Placeholder 2"/>
          <p:cNvSpPr>
            <a:spLocks noGrp="1"/>
          </p:cNvSpPr>
          <p:nvPr>
            <p:ph type="body" sz="quarter" idx="10"/>
          </p:nvPr>
        </p:nvSpPr>
        <p:spPr>
          <a:xfrm>
            <a:off x="381000" y="1411552"/>
            <a:ext cx="8382000" cy="2880789"/>
          </a:xfrm>
        </p:spPr>
        <p:txBody>
          <a:bodyPr/>
          <a:lstStyle/>
          <a:p>
            <a:r>
              <a:rPr lang="en-US" dirty="0" smtClean="0"/>
              <a:t>Performs</a:t>
            </a:r>
          </a:p>
          <a:p>
            <a:pPr lvl="1"/>
            <a:r>
              <a:rPr lang="en-US" dirty="0" smtClean="0"/>
              <a:t>Authentication</a:t>
            </a:r>
          </a:p>
          <a:p>
            <a:pPr lvl="1"/>
            <a:r>
              <a:rPr lang="en-US" dirty="0" smtClean="0"/>
              <a:t>Authorization</a:t>
            </a:r>
          </a:p>
          <a:p>
            <a:pPr lvl="1"/>
            <a:r>
              <a:rPr lang="en-US" dirty="0" smtClean="0"/>
              <a:t>Logging</a:t>
            </a:r>
          </a:p>
          <a:p>
            <a:pPr lvl="1"/>
            <a:r>
              <a:rPr lang="en-US" dirty="0" smtClean="0"/>
              <a:t>Document Management</a:t>
            </a:r>
          </a:p>
          <a:p>
            <a:pPr lvl="1"/>
            <a:r>
              <a:rPr lang="en-US" dirty="0" smtClean="0"/>
              <a:t>Workflow Management</a:t>
            </a:r>
            <a:endParaRPr lang="en-US"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lstStyle/>
          <a:p>
            <a:r>
              <a:rPr sz="3600"/>
              <a:t>RAfEG </a:t>
            </a:r>
            <a:r>
              <a:rPr sz="3600" smtClean="0"/>
              <a:t>- </a:t>
            </a:r>
            <a:r>
              <a:rPr sz="3600"/>
              <a:t>Workflow Management Component</a:t>
            </a:r>
            <a:r>
              <a:rPr/>
              <a:t/>
            </a:r>
            <a:br>
              <a:rPr/>
            </a:br>
            <a:r>
              <a:rPr smtClean="0"/>
              <a:t> </a:t>
            </a:r>
            <a:endParaRPr lang="en-US" dirty="0"/>
          </a:p>
        </p:txBody>
      </p:sp>
      <p:sp>
        <p:nvSpPr>
          <p:cNvPr id="3" name="Text Placeholder 2"/>
          <p:cNvSpPr>
            <a:spLocks noGrp="1"/>
          </p:cNvSpPr>
          <p:nvPr>
            <p:ph type="body" sz="quarter" idx="10"/>
          </p:nvPr>
        </p:nvSpPr>
        <p:spPr>
          <a:xfrm>
            <a:off x="381000" y="1411552"/>
            <a:ext cx="8382000" cy="2954655"/>
          </a:xfrm>
        </p:spPr>
        <p:txBody>
          <a:bodyPr/>
          <a:lstStyle/>
          <a:p>
            <a:r>
              <a:rPr lang="en-US" dirty="0" smtClean="0"/>
              <a:t>Provisions methods to access </a:t>
            </a:r>
            <a:r>
              <a:rPr lang="en-US" dirty="0" err="1" smtClean="0"/>
              <a:t>worklists</a:t>
            </a:r>
            <a:endParaRPr lang="en-US" dirty="0" smtClean="0"/>
          </a:p>
          <a:p>
            <a:r>
              <a:rPr lang="en-US" dirty="0" smtClean="0"/>
              <a:t>Integrate new procedures modeled as workflows and updates existing ones</a:t>
            </a:r>
          </a:p>
          <a:p>
            <a:r>
              <a:rPr lang="en-US" dirty="0" smtClean="0"/>
              <a:t>Start workflows</a:t>
            </a:r>
          </a:p>
          <a:p>
            <a:r>
              <a:rPr lang="en-US" dirty="0" smtClean="0"/>
              <a:t>Accepts, executes and completes tasks by employees</a:t>
            </a:r>
            <a:endParaRPr lang="en-US" dirty="0"/>
          </a:p>
        </p:txBody>
      </p:sp>
    </p:spTree>
  </p:cSld>
  <p:clrMapOvr>
    <a:masterClrMapping/>
  </p:clrMapOvr>
  <p:transition>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18795"/>
          </a:xfrm>
        </p:spPr>
        <p:txBody>
          <a:bodyPr/>
          <a:lstStyle/>
          <a:p>
            <a:r>
              <a:rPr sz="4000"/>
              <a:t>RAfEG </a:t>
            </a:r>
            <a:r>
              <a:rPr sz="4000" smtClean="0"/>
              <a:t>- </a:t>
            </a:r>
            <a:r>
              <a:rPr sz="4000"/>
              <a:t>Communication </a:t>
            </a:r>
            <a:r>
              <a:rPr sz="4000" smtClean="0"/>
              <a:t> Component</a:t>
            </a:r>
            <a:r>
              <a:rPr/>
              <a:t/>
            </a:r>
            <a:br>
              <a:rPr/>
            </a:br>
            <a:endParaRPr lang="en-US" dirty="0"/>
          </a:p>
        </p:txBody>
      </p:sp>
      <p:sp>
        <p:nvSpPr>
          <p:cNvPr id="3" name="Text Placeholder 2"/>
          <p:cNvSpPr>
            <a:spLocks noGrp="1"/>
          </p:cNvSpPr>
          <p:nvPr>
            <p:ph type="body" sz="quarter" idx="10"/>
          </p:nvPr>
        </p:nvSpPr>
        <p:spPr>
          <a:xfrm>
            <a:off x="381000" y="1411552"/>
            <a:ext cx="8382000" cy="2339102"/>
          </a:xfrm>
        </p:spPr>
        <p:txBody>
          <a:bodyPr/>
          <a:lstStyle/>
          <a:p>
            <a:r>
              <a:rPr lang="en-US" dirty="0" smtClean="0"/>
              <a:t>Manages communication between</a:t>
            </a:r>
          </a:p>
          <a:p>
            <a:pPr lvl="1"/>
            <a:r>
              <a:rPr lang="en-US" dirty="0" smtClean="0"/>
              <a:t>Multiple </a:t>
            </a:r>
            <a:r>
              <a:rPr lang="en-US" dirty="0" err="1" smtClean="0"/>
              <a:t>RAfEG</a:t>
            </a:r>
            <a:r>
              <a:rPr lang="en-US" dirty="0" smtClean="0"/>
              <a:t> core systems</a:t>
            </a:r>
          </a:p>
          <a:p>
            <a:pPr lvl="1"/>
            <a:r>
              <a:rPr lang="en-US" dirty="0" err="1" smtClean="0"/>
              <a:t>RAfEG</a:t>
            </a:r>
            <a:r>
              <a:rPr lang="en-US" dirty="0" smtClean="0"/>
              <a:t> and other governmental systems</a:t>
            </a:r>
          </a:p>
          <a:p>
            <a:pPr lvl="1"/>
            <a:r>
              <a:rPr lang="en-US" dirty="0" smtClean="0"/>
              <a:t>Allows for </a:t>
            </a:r>
            <a:r>
              <a:rPr lang="en-US" dirty="0" err="1" smtClean="0"/>
              <a:t>nonelectronic</a:t>
            </a:r>
            <a:r>
              <a:rPr lang="en-US" dirty="0" smtClean="0"/>
              <a:t> communication (extraction, import)</a:t>
            </a:r>
            <a:endParaRPr lang="en-US"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a:t>RAfEG </a:t>
            </a:r>
            <a:r>
              <a:rPr lang="en-US" dirty="0" smtClean="0"/>
              <a:t>–</a:t>
            </a:r>
            <a:r>
              <a:rPr smtClean="0"/>
              <a:t> Other Components</a:t>
            </a:r>
            <a:endParaRPr lang="en-US" dirty="0"/>
          </a:p>
        </p:txBody>
      </p:sp>
      <p:sp>
        <p:nvSpPr>
          <p:cNvPr id="3" name="Text Placeholder 2"/>
          <p:cNvSpPr>
            <a:spLocks noGrp="1"/>
          </p:cNvSpPr>
          <p:nvPr>
            <p:ph type="body" sz="quarter" idx="10"/>
          </p:nvPr>
        </p:nvSpPr>
        <p:spPr>
          <a:xfrm>
            <a:off x="381000" y="1411552"/>
            <a:ext cx="8382000" cy="4308872"/>
          </a:xfrm>
        </p:spPr>
        <p:txBody>
          <a:bodyPr/>
          <a:lstStyle/>
          <a:p>
            <a:r>
              <a:rPr lang="en-US" b="1" dirty="0" smtClean="0"/>
              <a:t>Presentation Components</a:t>
            </a:r>
            <a:r>
              <a:rPr lang="en-US" dirty="0" smtClean="0"/>
              <a:t>: Handles dynamic generation of the user interface</a:t>
            </a:r>
          </a:p>
          <a:p>
            <a:r>
              <a:rPr lang="en-US" b="1" dirty="0" smtClean="0"/>
              <a:t>Frontend Components</a:t>
            </a:r>
            <a:r>
              <a:rPr lang="en-US" dirty="0" smtClean="0"/>
              <a:t>: provider interactive web-based user interface</a:t>
            </a:r>
          </a:p>
          <a:p>
            <a:r>
              <a:rPr lang="en-US" b="1" dirty="0" smtClean="0"/>
              <a:t>Backend Components</a:t>
            </a:r>
            <a:r>
              <a:rPr lang="en-US" dirty="0" smtClean="0"/>
              <a:t>: </a:t>
            </a:r>
          </a:p>
          <a:p>
            <a:pPr lvl="1"/>
            <a:r>
              <a:rPr lang="en-US" dirty="0" smtClean="0"/>
              <a:t>User management</a:t>
            </a:r>
          </a:p>
          <a:p>
            <a:pPr lvl="1"/>
            <a:r>
              <a:rPr lang="en-US" dirty="0" smtClean="0"/>
              <a:t>GIS map services</a:t>
            </a:r>
          </a:p>
          <a:p>
            <a:pPr lvl="1"/>
            <a:r>
              <a:rPr lang="en-US" dirty="0" smtClean="0"/>
              <a:t>Document management</a:t>
            </a:r>
          </a:p>
          <a:p>
            <a:pPr lvl="1"/>
            <a:r>
              <a:rPr lang="en-US" dirty="0" smtClean="0"/>
              <a:t>Database</a:t>
            </a:r>
            <a:endParaRPr 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What to expect</a:t>
            </a:r>
            <a:endParaRPr lang="en-US" dirty="0"/>
          </a:p>
        </p:txBody>
      </p:sp>
      <p:sp>
        <p:nvSpPr>
          <p:cNvPr id="3" name="Text Placeholder 2"/>
          <p:cNvSpPr>
            <a:spLocks noGrp="1"/>
          </p:cNvSpPr>
          <p:nvPr>
            <p:ph type="body" sz="quarter" idx="10"/>
          </p:nvPr>
        </p:nvSpPr>
        <p:spPr>
          <a:xfrm>
            <a:off x="381000" y="1411552"/>
            <a:ext cx="8382000" cy="4130361"/>
          </a:xfrm>
        </p:spPr>
        <p:txBody>
          <a:bodyPr/>
          <a:lstStyle/>
          <a:p>
            <a:r>
              <a:rPr lang="en-US" dirty="0" smtClean="0"/>
              <a:t>DFS</a:t>
            </a:r>
          </a:p>
          <a:p>
            <a:pPr lvl="1"/>
            <a:r>
              <a:rPr lang="en-US" dirty="0" smtClean="0"/>
              <a:t>Decent job of describing a software architecture at varying levels</a:t>
            </a:r>
          </a:p>
          <a:p>
            <a:pPr lvl="1"/>
            <a:r>
              <a:rPr lang="en-US" dirty="0" smtClean="0"/>
              <a:t>Lacks detail</a:t>
            </a:r>
          </a:p>
          <a:p>
            <a:r>
              <a:rPr lang="en-US" dirty="0" err="1" smtClean="0"/>
              <a:t>RAfEG</a:t>
            </a:r>
            <a:endParaRPr lang="en-US" dirty="0" smtClean="0"/>
          </a:p>
          <a:p>
            <a:pPr lvl="1"/>
            <a:r>
              <a:rPr lang="en-US" dirty="0" smtClean="0"/>
              <a:t>Emphasizes the domain specific attributes </a:t>
            </a:r>
            <a:r>
              <a:rPr lang="en-US" dirty="0" smtClean="0"/>
              <a:t>/ functionality of </a:t>
            </a:r>
            <a:r>
              <a:rPr lang="en-US" dirty="0" smtClean="0"/>
              <a:t>the application</a:t>
            </a:r>
          </a:p>
          <a:p>
            <a:pPr lvl="1"/>
            <a:r>
              <a:rPr lang="en-US" dirty="0" smtClean="0"/>
              <a:t>Only provides a top level software architecture</a:t>
            </a:r>
          </a:p>
          <a:p>
            <a:pPr lvl="1"/>
            <a:r>
              <a:rPr lang="en-US" dirty="0" smtClean="0"/>
              <a:t>Does not emphasize architecture</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lang="en-US" dirty="0" smtClean="0"/>
              <a:t>–</a:t>
            </a:r>
            <a:r>
              <a:rPr smtClean="0"/>
              <a:t> Worklist in a web browser</a:t>
            </a:r>
            <a:endParaRPr lang="en-US" dirty="0"/>
          </a:p>
        </p:txBody>
      </p:sp>
      <p:sp>
        <p:nvSpPr>
          <p:cNvPr id="3" name="Text Placeholder 2"/>
          <p:cNvSpPr>
            <a:spLocks noGrp="1"/>
          </p:cNvSpPr>
          <p:nvPr>
            <p:ph type="body" sz="quarter" idx="10"/>
          </p:nvPr>
        </p:nvSpPr>
        <p:spPr/>
        <p:txBody>
          <a:bodyPr/>
          <a:lstStyle/>
          <a:p>
            <a:endParaRPr lang="en-US" dirty="0"/>
          </a:p>
        </p:txBody>
      </p:sp>
      <p:pic>
        <p:nvPicPr>
          <p:cNvPr id="10242" name="Picture 2"/>
          <p:cNvPicPr>
            <a:picLocks noChangeAspect="1" noChangeArrowheads="1"/>
          </p:cNvPicPr>
          <p:nvPr/>
        </p:nvPicPr>
        <p:blipFill>
          <a:blip r:embed="rId2"/>
          <a:srcRect/>
          <a:stretch>
            <a:fillRect/>
          </a:stretch>
        </p:blipFill>
        <p:spPr bwMode="auto">
          <a:xfrm>
            <a:off x="1" y="1538287"/>
            <a:ext cx="8997350" cy="4405313"/>
          </a:xfrm>
          <a:prstGeom prst="rect">
            <a:avLst/>
          </a:prstGeom>
          <a:noFill/>
          <a:ln w="9525">
            <a:noFill/>
            <a:miter lim="800000"/>
            <a:headEnd/>
            <a:tailEnd/>
          </a:ln>
          <a:effectLst/>
        </p:spPr>
      </p:pic>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RAfEG </a:t>
            </a:r>
            <a:r>
              <a:rPr lang="en-US" dirty="0" smtClean="0"/>
              <a:t>–</a:t>
            </a:r>
            <a:r>
              <a:rPr smtClean="0"/>
              <a:t> Workflow Example </a:t>
            </a:r>
            <a:endParaRPr lang="en-US" dirty="0"/>
          </a:p>
        </p:txBody>
      </p:sp>
      <p:sp>
        <p:nvSpPr>
          <p:cNvPr id="3" name="Text Placeholder 2"/>
          <p:cNvSpPr>
            <a:spLocks noGrp="1"/>
          </p:cNvSpPr>
          <p:nvPr>
            <p:ph type="body" sz="quarter" idx="10"/>
          </p:nvPr>
        </p:nvSpPr>
        <p:spPr/>
        <p:txBody>
          <a:bodyPr/>
          <a:lstStyle/>
          <a:p>
            <a:endParaRPr lang="en-US" dirty="0"/>
          </a:p>
        </p:txBody>
      </p:sp>
      <p:pic>
        <p:nvPicPr>
          <p:cNvPr id="11266" name="Picture 2"/>
          <p:cNvPicPr>
            <a:picLocks noChangeAspect="1" noChangeArrowheads="1"/>
          </p:cNvPicPr>
          <p:nvPr/>
        </p:nvPicPr>
        <p:blipFill>
          <a:blip r:embed="rId2"/>
          <a:srcRect/>
          <a:stretch>
            <a:fillRect/>
          </a:stretch>
        </p:blipFill>
        <p:spPr bwMode="auto">
          <a:xfrm>
            <a:off x="1" y="2006971"/>
            <a:ext cx="9144000" cy="3674692"/>
          </a:xfrm>
          <a:prstGeom prst="rect">
            <a:avLst/>
          </a:prstGeom>
          <a:noFill/>
          <a:ln w="9525">
            <a:noFill/>
            <a:miter lim="800000"/>
            <a:headEnd/>
            <a:tailEnd/>
          </a:ln>
          <a:effectLst/>
        </p:spPr>
      </p:pic>
    </p:spTree>
  </p:cSld>
  <p:clrMapOvr>
    <a:masterClrMapping/>
  </p:clrMapOvr>
  <p:transition>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z="4000"/>
              <a:t>RAfEG </a:t>
            </a:r>
            <a:r>
              <a:rPr lang="en-US" sz="4000" dirty="0" smtClean="0"/>
              <a:t>– Starting an external </a:t>
            </a:r>
            <a:r>
              <a:rPr lang="en-US" sz="4000" dirty="0" err="1" smtClean="0"/>
              <a:t>subflow</a:t>
            </a:r>
            <a:r>
              <a:rPr smtClean="0"/>
              <a:t> </a:t>
            </a:r>
            <a:endParaRPr lang="en-US" dirty="0"/>
          </a:p>
        </p:txBody>
      </p:sp>
      <p:sp>
        <p:nvSpPr>
          <p:cNvPr id="3" name="Text Placeholder 2"/>
          <p:cNvSpPr>
            <a:spLocks noGrp="1"/>
          </p:cNvSpPr>
          <p:nvPr>
            <p:ph type="body" sz="quarter" idx="10"/>
          </p:nvPr>
        </p:nvSpPr>
        <p:spPr/>
        <p:txBody>
          <a:bodyPr/>
          <a:lstStyle/>
          <a:p>
            <a:endParaRPr lang="en-US" dirty="0"/>
          </a:p>
        </p:txBody>
      </p:sp>
      <p:pic>
        <p:nvPicPr>
          <p:cNvPr id="12290" name="Picture 2"/>
          <p:cNvPicPr>
            <a:picLocks noChangeAspect="1" noChangeArrowheads="1"/>
          </p:cNvPicPr>
          <p:nvPr/>
        </p:nvPicPr>
        <p:blipFill>
          <a:blip r:embed="rId2"/>
          <a:srcRect/>
          <a:stretch>
            <a:fillRect/>
          </a:stretch>
        </p:blipFill>
        <p:spPr bwMode="auto">
          <a:xfrm>
            <a:off x="1447800" y="1371600"/>
            <a:ext cx="6167437" cy="5213958"/>
          </a:xfrm>
          <a:prstGeom prst="rect">
            <a:avLst/>
          </a:prstGeom>
          <a:noFill/>
          <a:ln w="9525">
            <a:noFill/>
            <a:miter lim="800000"/>
            <a:headEnd/>
            <a:tailEnd/>
          </a:ln>
          <a:effectLst/>
        </p:spPr>
      </p:pic>
    </p:spTree>
  </p:cSld>
  <p:clrMapOvr>
    <a:masterClrMapping/>
  </p:clrMapOvr>
  <p:transition>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553998"/>
          </a:xfrm>
        </p:spPr>
        <p:txBody>
          <a:bodyPr/>
          <a:lstStyle/>
          <a:p>
            <a:r>
              <a:rPr sz="4000"/>
              <a:t>RAfEG </a:t>
            </a:r>
            <a:r>
              <a:rPr lang="en-US" sz="4000" dirty="0" smtClean="0"/>
              <a:t>–</a:t>
            </a:r>
            <a:r>
              <a:rPr sz="4000" smtClean="0"/>
              <a:t>  Executing an external subflow</a:t>
            </a:r>
            <a:endParaRPr lang="en-US" sz="4000" dirty="0"/>
          </a:p>
        </p:txBody>
      </p:sp>
      <p:sp>
        <p:nvSpPr>
          <p:cNvPr id="3" name="Text Placeholder 2"/>
          <p:cNvSpPr>
            <a:spLocks noGrp="1"/>
          </p:cNvSpPr>
          <p:nvPr>
            <p:ph type="body" sz="quarter" idx="10"/>
          </p:nvPr>
        </p:nvSpPr>
        <p:spPr/>
        <p:txBody>
          <a:bodyPr/>
          <a:lstStyle/>
          <a:p>
            <a:endParaRPr lang="en-US" dirty="0"/>
          </a:p>
        </p:txBody>
      </p:sp>
      <p:pic>
        <p:nvPicPr>
          <p:cNvPr id="13314" name="Picture 2"/>
          <p:cNvPicPr>
            <a:picLocks noChangeAspect="1" noChangeArrowheads="1"/>
          </p:cNvPicPr>
          <p:nvPr/>
        </p:nvPicPr>
        <p:blipFill>
          <a:blip r:embed="rId2"/>
          <a:srcRect/>
          <a:stretch>
            <a:fillRect/>
          </a:stretch>
        </p:blipFill>
        <p:spPr bwMode="auto">
          <a:xfrm>
            <a:off x="0" y="2057400"/>
            <a:ext cx="9141648" cy="3505200"/>
          </a:xfrm>
          <a:prstGeom prst="rect">
            <a:avLst/>
          </a:prstGeom>
          <a:noFill/>
          <a:ln w="9525">
            <a:noFill/>
            <a:miter lim="800000"/>
            <a:headEnd/>
            <a:tailEnd/>
          </a:ln>
          <a:effectLst/>
        </p:spPr>
      </p:pic>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r>
              <a:rPr smtClean="0">
                <a:solidFill>
                  <a:schemeClr val="tx2"/>
                </a:solidFill>
              </a:rPr>
              <a:t>Projects</a:t>
            </a:r>
            <a:endParaRPr lang="en-US" dirty="0">
              <a:solidFill>
                <a:schemeClr val="tx2"/>
              </a:solidFill>
            </a:endParaRPr>
          </a:p>
        </p:txBody>
      </p:sp>
      <p:sp>
        <p:nvSpPr>
          <p:cNvPr id="3" name="Text Placeholder 2"/>
          <p:cNvSpPr>
            <a:spLocks noGrp="1"/>
          </p:cNvSpPr>
          <p:nvPr>
            <p:ph type="body" sz="quarter" idx="10"/>
          </p:nvPr>
        </p:nvSpPr>
        <p:spPr>
          <a:xfrm>
            <a:off x="381000" y="1905000"/>
            <a:ext cx="8382000" cy="3502497"/>
          </a:xfrm>
        </p:spPr>
        <p:txBody>
          <a:bodyPr>
            <a:normAutofit lnSpcReduction="10000"/>
          </a:bodyPr>
          <a:lstStyle/>
          <a:p>
            <a:r>
              <a:rPr lang="en-US" sz="3600" dirty="0" smtClean="0">
                <a:solidFill>
                  <a:srgbClr val="FF0000"/>
                </a:solidFill>
              </a:rPr>
              <a:t>Document  Filter System (DFS)</a:t>
            </a:r>
            <a:r>
              <a:rPr lang="en-US" sz="3600" dirty="0" smtClean="0"/>
              <a:t/>
            </a:r>
            <a:br>
              <a:rPr lang="en-US" sz="3600" dirty="0" smtClean="0"/>
            </a:br>
            <a:r>
              <a:rPr lang="en-US" sz="1600" dirty="0" smtClean="0"/>
              <a:t>G</a:t>
            </a:r>
            <a:r>
              <a:rPr lang="en-US" sz="1600" dirty="0" smtClean="0"/>
              <a:t>. Zhao, D. Liu, H. Song, and C. </a:t>
            </a:r>
            <a:r>
              <a:rPr lang="en-US" sz="1600" dirty="0" err="1" smtClean="0"/>
              <a:t>Zou</a:t>
            </a:r>
            <a:r>
              <a:rPr lang="en-US" sz="1600" dirty="0" smtClean="0"/>
              <a:t>, </a:t>
            </a:r>
            <a:r>
              <a:rPr lang="en-US" sz="1600" dirty="0" smtClean="0"/>
              <a:t>“Software </a:t>
            </a:r>
            <a:r>
              <a:rPr lang="en-US" sz="1600" dirty="0" smtClean="0"/>
              <a:t>architecture design and implementation of document </a:t>
            </a:r>
            <a:r>
              <a:rPr lang="en-US" sz="1600" dirty="0" smtClean="0"/>
              <a:t> filter </a:t>
            </a:r>
            <a:r>
              <a:rPr lang="en-US" sz="1600" dirty="0" smtClean="0"/>
              <a:t>system," Computational Intelligence and Natural Computing, International Conference on, vol. 1, pp.  309{312, 2009. [Online]. Available: http://dx.doi.org/http://</a:t>
            </a:r>
            <a:r>
              <a:rPr lang="en-US" sz="1600" dirty="0" smtClean="0"/>
              <a:t>doi.ieeecomputersociety.org/10.1109/CINC.2009.143</a:t>
            </a:r>
          </a:p>
          <a:p>
            <a:endParaRPr lang="en-US" sz="1600" dirty="0" smtClean="0"/>
          </a:p>
          <a:p>
            <a:r>
              <a:rPr lang="en-US" sz="3600" dirty="0" smtClean="0"/>
              <a:t>Reference Architecture for E-Government (</a:t>
            </a:r>
            <a:r>
              <a:rPr lang="en-US" sz="3600" dirty="0" err="1" smtClean="0"/>
              <a:t>RAfEG</a:t>
            </a:r>
            <a:r>
              <a:rPr lang="en-US" sz="3600" dirty="0" smtClean="0"/>
              <a:t>)</a:t>
            </a:r>
            <a:r>
              <a:rPr lang="en-US" sz="3600" dirty="0" smtClean="0"/>
              <a:t/>
            </a:r>
            <a:br>
              <a:rPr lang="en-US" sz="3600" dirty="0" smtClean="0"/>
            </a:br>
            <a:r>
              <a:rPr lang="en-US" sz="1800" dirty="0" smtClean="0"/>
              <a:t>D. Beer, R. </a:t>
            </a:r>
            <a:r>
              <a:rPr lang="en-US" sz="1800" dirty="0" err="1" smtClean="0"/>
              <a:t>Kunis</a:t>
            </a:r>
            <a:r>
              <a:rPr lang="en-US" sz="1800" dirty="0" smtClean="0"/>
              <a:t>, and G. </a:t>
            </a:r>
            <a:r>
              <a:rPr lang="en-US" sz="1800" dirty="0" err="1" smtClean="0"/>
              <a:t>Runger</a:t>
            </a:r>
            <a:r>
              <a:rPr lang="en-US" sz="1800" dirty="0" smtClean="0"/>
              <a:t>, “A component based software architecture for e-government applications,” Availability, Reliability and Security, International Conference on, vol. 0, pp. 1004–1011, 2006. [Online]. Available: http://dx.doi.org/http://doi.ieeecomputersociety.org/10.1109/ARES.2006.3</a:t>
            </a:r>
            <a:endParaRPr lang="en-US" sz="1800"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a:t>D</a:t>
            </a:r>
            <a:r>
              <a:rPr smtClean="0"/>
              <a:t>FS </a:t>
            </a:r>
            <a:r>
              <a:rPr lang="en-US" dirty="0" smtClean="0"/>
              <a:t>–</a:t>
            </a:r>
            <a:r>
              <a:rPr smtClean="0"/>
              <a:t> Problem</a:t>
            </a:r>
            <a:endParaRPr lang="en-US" dirty="0"/>
          </a:p>
        </p:txBody>
      </p:sp>
      <p:sp>
        <p:nvSpPr>
          <p:cNvPr id="3" name="Text Placeholder 2"/>
          <p:cNvSpPr>
            <a:spLocks noGrp="1"/>
          </p:cNvSpPr>
          <p:nvPr>
            <p:ph type="body" sz="quarter" idx="10"/>
          </p:nvPr>
        </p:nvSpPr>
        <p:spPr>
          <a:xfrm>
            <a:off x="381000" y="1411552"/>
            <a:ext cx="8382000" cy="5712333"/>
          </a:xfrm>
        </p:spPr>
        <p:txBody>
          <a:bodyPr/>
          <a:lstStyle/>
          <a:p>
            <a:r>
              <a:rPr lang="en-US" dirty="0" smtClean="0"/>
              <a:t>How </a:t>
            </a:r>
            <a:r>
              <a:rPr lang="en-US" dirty="0" smtClean="0"/>
              <a:t>to </a:t>
            </a:r>
            <a:r>
              <a:rPr lang="en-US" dirty="0" smtClean="0"/>
              <a:t>find interesting </a:t>
            </a:r>
            <a:r>
              <a:rPr lang="en-US" dirty="0" smtClean="0"/>
              <a:t>information </a:t>
            </a:r>
            <a:r>
              <a:rPr lang="en-US" dirty="0" smtClean="0"/>
              <a:t>or documents </a:t>
            </a:r>
            <a:r>
              <a:rPr lang="en-US" dirty="0" smtClean="0"/>
              <a:t>fast for a user </a:t>
            </a:r>
            <a:r>
              <a:rPr lang="en-US" dirty="0" smtClean="0"/>
              <a:t>has been </a:t>
            </a:r>
            <a:r>
              <a:rPr lang="en-US" dirty="0" smtClean="0"/>
              <a:t>a hot problem needed to be </a:t>
            </a:r>
            <a:r>
              <a:rPr lang="en-US" dirty="0" smtClean="0"/>
              <a:t>solved</a:t>
            </a:r>
          </a:p>
          <a:p>
            <a:r>
              <a:rPr lang="en-US" dirty="0" smtClean="0"/>
              <a:t>…researchers </a:t>
            </a:r>
            <a:r>
              <a:rPr lang="en-US" dirty="0" smtClean="0"/>
              <a:t>have proposed lots of good </a:t>
            </a:r>
            <a:r>
              <a:rPr lang="en-US" dirty="0" smtClean="0"/>
              <a:t>algorithms and </a:t>
            </a:r>
            <a:r>
              <a:rPr lang="en-US" dirty="0" smtClean="0"/>
              <a:t>solutions; however, what we see these </a:t>
            </a:r>
            <a:r>
              <a:rPr lang="en-US" dirty="0" smtClean="0"/>
              <a:t>just implementing </a:t>
            </a:r>
            <a:r>
              <a:rPr lang="en-US" dirty="0" smtClean="0"/>
              <a:t>some function, or some models and it </a:t>
            </a:r>
            <a:r>
              <a:rPr lang="en-US" dirty="0" smtClean="0"/>
              <a:t>is not </a:t>
            </a:r>
            <a:r>
              <a:rPr lang="en-US" dirty="0" smtClean="0"/>
              <a:t>the whole system framework</a:t>
            </a:r>
            <a:r>
              <a:rPr lang="en-US" dirty="0" smtClean="0"/>
              <a:t>.</a:t>
            </a:r>
            <a:endParaRPr lang="en-US" dirty="0" smtClean="0"/>
          </a:p>
          <a:p>
            <a:r>
              <a:rPr lang="en-US" dirty="0" smtClean="0"/>
              <a:t>There is </a:t>
            </a:r>
            <a:r>
              <a:rPr lang="en-US" dirty="0" smtClean="0"/>
              <a:t>not a friendly application system for </a:t>
            </a:r>
            <a:r>
              <a:rPr lang="en-US" dirty="0" smtClean="0"/>
              <a:t>filtering documents </a:t>
            </a:r>
            <a:r>
              <a:rPr lang="en-US" dirty="0" smtClean="0"/>
              <a:t>with the whole system architecture</a:t>
            </a:r>
            <a:r>
              <a:rPr lang="en-US" dirty="0" smtClean="0"/>
              <a:t>.</a:t>
            </a:r>
          </a:p>
          <a:p>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DFS – </a:t>
            </a:r>
            <a:r>
              <a:rPr smtClean="0"/>
              <a:t>Goals / Requirements</a:t>
            </a:r>
            <a:endParaRPr lang="en-US" dirty="0"/>
          </a:p>
        </p:txBody>
      </p:sp>
      <p:sp>
        <p:nvSpPr>
          <p:cNvPr id="3" name="Text Placeholder 2"/>
          <p:cNvSpPr>
            <a:spLocks noGrp="1"/>
          </p:cNvSpPr>
          <p:nvPr>
            <p:ph type="body" sz="quarter" idx="10"/>
          </p:nvPr>
        </p:nvSpPr>
        <p:spPr>
          <a:xfrm>
            <a:off x="381000" y="1411552"/>
            <a:ext cx="8382000" cy="5367623"/>
          </a:xfrm>
        </p:spPr>
        <p:txBody>
          <a:bodyPr/>
          <a:lstStyle/>
          <a:p>
            <a:r>
              <a:rPr lang="en-US" dirty="0" smtClean="0"/>
              <a:t>Support different researchers’ application in different disciplines.</a:t>
            </a:r>
          </a:p>
          <a:p>
            <a:r>
              <a:rPr lang="en-US" dirty="0" smtClean="0"/>
              <a:t>Support searching operations for Chinese and English documents.</a:t>
            </a:r>
          </a:p>
          <a:p>
            <a:r>
              <a:rPr lang="en-US" dirty="0" smtClean="0"/>
              <a:t>Support complex query function with </a:t>
            </a:r>
            <a:r>
              <a:rPr lang="en-US" dirty="0" err="1" smtClean="0"/>
              <a:t>muticonditions</a:t>
            </a:r>
            <a:r>
              <a:rPr lang="en-US" dirty="0" smtClean="0"/>
              <a:t>. </a:t>
            </a:r>
          </a:p>
          <a:p>
            <a:r>
              <a:rPr lang="en-US" dirty="0" smtClean="0"/>
              <a:t>Support the parsing for different type of documents, such as PDF, TXT, DOC, and HTML etc.</a:t>
            </a:r>
          </a:p>
          <a:p>
            <a:r>
              <a:rPr lang="en-US" dirty="0" smtClean="0"/>
              <a:t>Convenient to operate for users.</a:t>
            </a:r>
          </a:p>
          <a:p>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DFS – Goals / </a:t>
            </a:r>
            <a:r>
              <a:rPr smtClean="0"/>
              <a:t>Requirements (2)</a:t>
            </a:r>
            <a:endParaRPr lang="en-US" dirty="0"/>
          </a:p>
        </p:txBody>
      </p:sp>
      <p:sp>
        <p:nvSpPr>
          <p:cNvPr id="3" name="Text Placeholder 2"/>
          <p:cNvSpPr>
            <a:spLocks noGrp="1"/>
          </p:cNvSpPr>
          <p:nvPr>
            <p:ph type="body" sz="quarter" idx="10"/>
          </p:nvPr>
        </p:nvSpPr>
        <p:spPr>
          <a:xfrm>
            <a:off x="381000" y="1411552"/>
            <a:ext cx="8382000" cy="3397853"/>
          </a:xfrm>
        </p:spPr>
        <p:txBody>
          <a:bodyPr/>
          <a:lstStyle/>
          <a:p>
            <a:r>
              <a:rPr lang="en-US" b="1" dirty="0" smtClean="0"/>
              <a:t>Multiplicity</a:t>
            </a:r>
            <a:r>
              <a:rPr lang="en-US" dirty="0" smtClean="0"/>
              <a:t>: Supports each kind of documents;</a:t>
            </a:r>
          </a:p>
          <a:p>
            <a:r>
              <a:rPr lang="en-US" b="1" dirty="0" smtClean="0"/>
              <a:t>Flexibility</a:t>
            </a:r>
            <a:r>
              <a:rPr lang="en-US" dirty="0" smtClean="0"/>
              <a:t>: Supports the combination during </a:t>
            </a:r>
            <a:r>
              <a:rPr lang="en-US" dirty="0" smtClean="0"/>
              <a:t>searching</a:t>
            </a:r>
            <a:endParaRPr lang="en-US" dirty="0" smtClean="0"/>
          </a:p>
          <a:p>
            <a:r>
              <a:rPr lang="en-US" b="1" dirty="0" smtClean="0"/>
              <a:t>Universality</a:t>
            </a:r>
            <a:r>
              <a:rPr lang="en-US" dirty="0" smtClean="0"/>
              <a:t>: Suits each kind of different crowd to </a:t>
            </a:r>
            <a:r>
              <a:rPr lang="en-US" dirty="0" smtClean="0"/>
              <a:t>use</a:t>
            </a:r>
            <a:endParaRPr lang="en-US" dirty="0" smtClean="0"/>
          </a:p>
          <a:p>
            <a:r>
              <a:rPr lang="en-US" b="1" dirty="0" smtClean="0"/>
              <a:t>Friendliness</a:t>
            </a:r>
            <a:r>
              <a:rPr lang="en-US" dirty="0" smtClean="0"/>
              <a:t>: Provides the historical record and </a:t>
            </a:r>
            <a:r>
              <a:rPr lang="en-US" dirty="0" smtClean="0"/>
              <a:t>also</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DFS </a:t>
            </a:r>
            <a:r>
              <a:rPr lang="en-US" dirty="0" smtClean="0"/>
              <a:t>–</a:t>
            </a:r>
            <a:r>
              <a:rPr smtClean="0"/>
              <a:t> System Level Pattern</a:t>
            </a:r>
            <a:endParaRPr lang="en-US" dirty="0"/>
          </a:p>
        </p:txBody>
      </p:sp>
      <p:sp>
        <p:nvSpPr>
          <p:cNvPr id="3" name="Text Placeholder 2"/>
          <p:cNvSpPr>
            <a:spLocks noGrp="1"/>
          </p:cNvSpPr>
          <p:nvPr>
            <p:ph type="body" sz="quarter" idx="10"/>
          </p:nvPr>
        </p:nvSpPr>
        <p:spPr>
          <a:xfrm>
            <a:off x="381000" y="1411552"/>
            <a:ext cx="8382000" cy="1526572"/>
          </a:xfrm>
        </p:spPr>
        <p:txBody>
          <a:bodyPr/>
          <a:lstStyle/>
          <a:p>
            <a:r>
              <a:rPr lang="en-US" dirty="0" smtClean="0"/>
              <a:t>Model / View / Controller (MVC)</a:t>
            </a:r>
          </a:p>
          <a:p>
            <a:r>
              <a:rPr lang="en-US" dirty="0" smtClean="0"/>
              <a:t>Did not give any rational for using this pattern</a:t>
            </a:r>
          </a:p>
          <a:p>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System Architecture Design</a:t>
            </a:r>
            <a:endParaRPr lang="en-US" dirty="0"/>
          </a:p>
        </p:txBody>
      </p:sp>
      <p:sp>
        <p:nvSpPr>
          <p:cNvPr id="3" name="Text Placeholder 2"/>
          <p:cNvSpPr>
            <a:spLocks noGrp="1"/>
          </p:cNvSpPr>
          <p:nvPr>
            <p:ph type="body" sz="quarter" idx="10"/>
          </p:nvPr>
        </p:nvSpPr>
        <p:spPr>
          <a:xfrm>
            <a:off x="381000" y="1411552"/>
            <a:ext cx="8382000" cy="5367623"/>
          </a:xfrm>
        </p:spPr>
        <p:txBody>
          <a:bodyPr/>
          <a:lstStyle/>
          <a:p>
            <a:r>
              <a:rPr lang="en-US" i="1" dirty="0" smtClean="0"/>
              <a:t>Top-layer use case </a:t>
            </a:r>
            <a:r>
              <a:rPr lang="en-US" i="1" dirty="0" smtClean="0"/>
              <a:t>diagram</a:t>
            </a:r>
          </a:p>
          <a:p>
            <a:r>
              <a:rPr lang="en-US" dirty="0" smtClean="0"/>
              <a:t>“User” is the only participant</a:t>
            </a:r>
          </a:p>
          <a:p>
            <a:r>
              <a:rPr lang="en-US" dirty="0" smtClean="0"/>
              <a:t>User can perform registration, login, information import and information inquiry</a:t>
            </a:r>
          </a:p>
          <a:p>
            <a:r>
              <a:rPr lang="en-US" dirty="0" smtClean="0"/>
              <a:t>Information import involves importing documents, parsing documents and </a:t>
            </a:r>
            <a:r>
              <a:rPr lang="en-US" dirty="0" err="1" smtClean="0"/>
              <a:t>inputing</a:t>
            </a:r>
            <a:r>
              <a:rPr lang="en-US" dirty="0" smtClean="0"/>
              <a:t> query information</a:t>
            </a:r>
          </a:p>
          <a:p>
            <a:r>
              <a:rPr lang="en-US" dirty="0" smtClean="0"/>
              <a:t>There are two types of information inquiries: advanced and regular</a:t>
            </a:r>
            <a:endParaRPr lang="en-US" dirty="0" smtClean="0"/>
          </a:p>
          <a:p>
            <a:endParaRPr lang="en-US" dirty="0" smtClean="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ample presentation slides">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Sample presentation slides</Template>
  <TotalTime>142</TotalTime>
  <Words>1182</Words>
  <Application>Microsoft Office PowerPoint</Application>
  <PresentationFormat>On-screen Show (4:3)</PresentationFormat>
  <Paragraphs>139</Paragraphs>
  <Slides>33</Slides>
  <Notes>4</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Sample presentation slides</vt:lpstr>
      <vt:lpstr>White with Courier font for code slides</vt:lpstr>
      <vt:lpstr>Presentation 3:  Example Software Architectures</vt:lpstr>
      <vt:lpstr>Projects</vt:lpstr>
      <vt:lpstr>What to expect</vt:lpstr>
      <vt:lpstr>Projects</vt:lpstr>
      <vt:lpstr>DFS – Problem</vt:lpstr>
      <vt:lpstr>DFS – Goals / Requirements</vt:lpstr>
      <vt:lpstr>DFS – Goals / Requirements (2)</vt:lpstr>
      <vt:lpstr>DFS – System Level Pattern</vt:lpstr>
      <vt:lpstr>System Architecture Design</vt:lpstr>
      <vt:lpstr>DFS - Top-layer use case diagram </vt:lpstr>
      <vt:lpstr>DFS – Top Level Modules</vt:lpstr>
      <vt:lpstr>DFS – Parse Use Case Diagram</vt:lpstr>
      <vt:lpstr>DFS –Parse Sequence Diagram</vt:lpstr>
      <vt:lpstr>DFS – Query Use Case Diagram</vt:lpstr>
      <vt:lpstr>DFS – Query Sequence Diagram</vt:lpstr>
      <vt:lpstr>DFS – Database Design</vt:lpstr>
      <vt:lpstr>DFS - Implementation</vt:lpstr>
      <vt:lpstr>DFS – Query Input GUI</vt:lpstr>
      <vt:lpstr>DFS – Whole System GUI</vt:lpstr>
      <vt:lpstr>Projects</vt:lpstr>
      <vt:lpstr>RAfEG - Problem</vt:lpstr>
      <vt:lpstr>RAfEG – Goals / Requirements </vt:lpstr>
      <vt:lpstr>RAfEG - Goals / Requirements (2)</vt:lpstr>
      <vt:lpstr>RAfEG – Top Level System Structure</vt:lpstr>
      <vt:lpstr>RAfEG – Core System Components</vt:lpstr>
      <vt:lpstr>RAfEG - Kernel Component </vt:lpstr>
      <vt:lpstr>RAfEG - Workflow Management Component  </vt:lpstr>
      <vt:lpstr>RAfEG - Communication  Component </vt:lpstr>
      <vt:lpstr>RAfEG – Other Components</vt:lpstr>
      <vt:lpstr>RAfEG – Worklist in a web browser</vt:lpstr>
      <vt:lpstr>RAfEG – Workflow Example </vt:lpstr>
      <vt:lpstr>RAfEG – Starting an external subflow </vt:lpstr>
      <vt:lpstr>RAfEG –  Executing an external subflow</vt:lpstr>
    </vt:vector>
  </TitlesOfParts>
  <Company>Warner Brothers Movie World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3: Example Software Architectures</dc:title>
  <dc:creator>Bugs Bunny</dc:creator>
  <cp:lastModifiedBy>Bugs Bunny</cp:lastModifiedBy>
  <cp:revision>17</cp:revision>
  <dcterms:created xsi:type="dcterms:W3CDTF">2010-02-11T04:56:00Z</dcterms:created>
  <dcterms:modified xsi:type="dcterms:W3CDTF">2010-02-11T07:18:26Z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TC102867901033</vt:lpwstr>
  </property>
</Properties>
</file>