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75" r:id="rId2"/>
    <p:sldId id="256" r:id="rId3"/>
    <p:sldId id="258" r:id="rId4"/>
    <p:sldId id="259" r:id="rId5"/>
    <p:sldId id="257" r:id="rId6"/>
    <p:sldId id="262" r:id="rId7"/>
    <p:sldId id="263" r:id="rId8"/>
    <p:sldId id="264" r:id="rId9"/>
    <p:sldId id="265" r:id="rId10"/>
    <p:sldId id="809" r:id="rId11"/>
    <p:sldId id="266" r:id="rId12"/>
    <p:sldId id="261" r:id="rId13"/>
    <p:sldId id="260" r:id="rId14"/>
    <p:sldId id="277" r:id="rId15"/>
    <p:sldId id="270" r:id="rId16"/>
    <p:sldId id="276" r:id="rId17"/>
    <p:sldId id="278" r:id="rId18"/>
    <p:sldId id="282" r:id="rId19"/>
    <p:sldId id="271" r:id="rId20"/>
    <p:sldId id="272" r:id="rId21"/>
    <p:sldId id="273" r:id="rId22"/>
    <p:sldId id="274"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742" autoAdjust="0"/>
    <p:restoredTop sz="82789" autoAdjust="0"/>
  </p:normalViewPr>
  <p:slideViewPr>
    <p:cSldViewPr snapToGrid="0">
      <p:cViewPr varScale="1">
        <p:scale>
          <a:sx n="84" d="100"/>
          <a:sy n="84" d="100"/>
        </p:scale>
        <p:origin x="798"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DA7C35-29E8-4227-BD28-E7208A53369E}" type="datetimeFigureOut">
              <a:rPr lang="en-US" smtClean="0"/>
              <a:t>9/16/2026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351EE5-4391-4A18-87F5-7CEE67A4FEA4}" type="slidenum">
              <a:rPr lang="en-US" smtClean="0"/>
              <a:t>‹#›</a:t>
            </a:fld>
            <a:endParaRPr lang="en-US"/>
          </a:p>
        </p:txBody>
      </p:sp>
    </p:spTree>
    <p:extLst>
      <p:ext uri="{BB962C8B-B14F-4D97-AF65-F5344CB8AC3E}">
        <p14:creationId xmlns:p14="http://schemas.microsoft.com/office/powerpoint/2010/main" val="25697337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Don’t forget to remove the LSMO/AI example</a:t>
            </a:r>
          </a:p>
        </p:txBody>
      </p:sp>
      <p:sp>
        <p:nvSpPr>
          <p:cNvPr id="4" name="Slide Number Placeholder 3"/>
          <p:cNvSpPr>
            <a:spLocks noGrp="1"/>
          </p:cNvSpPr>
          <p:nvPr>
            <p:ph type="sldNum" sz="quarter" idx="5"/>
          </p:nvPr>
        </p:nvSpPr>
        <p:spPr/>
        <p:txBody>
          <a:bodyPr/>
          <a:lstStyle/>
          <a:p>
            <a:fld id="{5B351EE5-4391-4A18-87F5-7CEE67A4FEA4}" type="slidenum">
              <a:rPr lang="en-US" smtClean="0"/>
              <a:t>1</a:t>
            </a:fld>
            <a:endParaRPr lang="en-US"/>
          </a:p>
        </p:txBody>
      </p:sp>
    </p:spTree>
    <p:extLst>
      <p:ext uri="{BB962C8B-B14F-4D97-AF65-F5344CB8AC3E}">
        <p14:creationId xmlns:p14="http://schemas.microsoft.com/office/powerpoint/2010/main" val="1535481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Chatgpt</a:t>
            </a:r>
            <a:r>
              <a:rPr lang="en-US" dirty="0"/>
              <a:t>: My prompt for this image. Don't include any words, but give me a cool picture with an angel and a demon like they were on your shoulder that will go with my discussion prompt: is AI good or bad. </a:t>
            </a:r>
          </a:p>
          <a:p>
            <a:r>
              <a:rPr lang="en-US" dirty="0"/>
              <a:t>That's pretty cool, but what I dislike is that the student looks like a robot. I'd rather the angel and demon look more like robots and the person in the middle look more human</a:t>
            </a:r>
          </a:p>
          <a:p>
            <a:endParaRPr lang="en-US" dirty="0"/>
          </a:p>
          <a:p>
            <a:r>
              <a:rPr lang="en-US" dirty="0"/>
              <a:t>Lots of great discussion from the students</a:t>
            </a:r>
          </a:p>
        </p:txBody>
      </p:sp>
      <p:sp>
        <p:nvSpPr>
          <p:cNvPr id="4" name="Slide Number Placeholder 3"/>
          <p:cNvSpPr>
            <a:spLocks noGrp="1"/>
          </p:cNvSpPr>
          <p:nvPr>
            <p:ph type="sldNum" sz="quarter" idx="5"/>
          </p:nvPr>
        </p:nvSpPr>
        <p:spPr/>
        <p:txBody>
          <a:bodyPr/>
          <a:lstStyle/>
          <a:p>
            <a:fld id="{5B351EE5-4391-4A18-87F5-7CEE67A4FEA4}" type="slidenum">
              <a:rPr lang="en-US" smtClean="0"/>
              <a:t>2</a:t>
            </a:fld>
            <a:endParaRPr lang="en-US"/>
          </a:p>
        </p:txBody>
      </p:sp>
    </p:spTree>
    <p:extLst>
      <p:ext uri="{BB962C8B-B14F-4D97-AF65-F5344CB8AC3E}">
        <p14:creationId xmlns:p14="http://schemas.microsoft.com/office/powerpoint/2010/main" val="2125265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loop is not symmetrical</a:t>
            </a:r>
          </a:p>
        </p:txBody>
      </p:sp>
      <p:sp>
        <p:nvSpPr>
          <p:cNvPr id="4" name="Slide Number Placeholder 3"/>
          <p:cNvSpPr>
            <a:spLocks noGrp="1"/>
          </p:cNvSpPr>
          <p:nvPr>
            <p:ph type="sldNum" sz="quarter" idx="5"/>
          </p:nvPr>
        </p:nvSpPr>
        <p:spPr/>
        <p:txBody>
          <a:bodyPr/>
          <a:lstStyle/>
          <a:p>
            <a:fld id="{5B351EE5-4391-4A18-87F5-7CEE67A4FEA4}" type="slidenum">
              <a:rPr lang="en-US" smtClean="0"/>
              <a:t>6</a:t>
            </a:fld>
            <a:endParaRPr lang="en-US"/>
          </a:p>
        </p:txBody>
      </p:sp>
    </p:spTree>
    <p:extLst>
      <p:ext uri="{BB962C8B-B14F-4D97-AF65-F5344CB8AC3E}">
        <p14:creationId xmlns:p14="http://schemas.microsoft.com/office/powerpoint/2010/main" val="26804609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prompt: Ok, what about a background picture for this: These pictures are examples of how AI can give cool looking stuff…. What is the purpose of learning? I'm trying to get the students to think about the fact that the goal isn't for them to just show good stuff, but for them to learn stuff. Sure, AI CAN be used to learn, but it can also be used to avoid learning.</a:t>
            </a:r>
          </a:p>
        </p:txBody>
      </p:sp>
      <p:sp>
        <p:nvSpPr>
          <p:cNvPr id="4" name="Slide Number Placeholder 3"/>
          <p:cNvSpPr>
            <a:spLocks noGrp="1"/>
          </p:cNvSpPr>
          <p:nvPr>
            <p:ph type="sldNum" sz="quarter" idx="5"/>
          </p:nvPr>
        </p:nvSpPr>
        <p:spPr/>
        <p:txBody>
          <a:bodyPr/>
          <a:lstStyle/>
          <a:p>
            <a:fld id="{5B351EE5-4391-4A18-87F5-7CEE67A4FEA4}" type="slidenum">
              <a:rPr lang="en-US" smtClean="0"/>
              <a:t>12</a:t>
            </a:fld>
            <a:endParaRPr lang="en-US"/>
          </a:p>
        </p:txBody>
      </p:sp>
    </p:spTree>
    <p:extLst>
      <p:ext uri="{BB962C8B-B14F-4D97-AF65-F5344CB8AC3E}">
        <p14:creationId xmlns:p14="http://schemas.microsoft.com/office/powerpoint/2010/main" val="31315903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Maybe a good way to think about why you need to try first.</a:t>
            </a:r>
          </a:p>
        </p:txBody>
      </p:sp>
      <p:sp>
        <p:nvSpPr>
          <p:cNvPr id="4" name="Slide Number Placeholder 3"/>
          <p:cNvSpPr>
            <a:spLocks noGrp="1"/>
          </p:cNvSpPr>
          <p:nvPr>
            <p:ph type="sldNum" sz="quarter" idx="5"/>
          </p:nvPr>
        </p:nvSpPr>
        <p:spPr/>
        <p:txBody>
          <a:bodyPr/>
          <a:lstStyle/>
          <a:p>
            <a:fld id="{5B351EE5-4391-4A18-87F5-7CEE67A4FEA4}" type="slidenum">
              <a:rPr lang="en-US" smtClean="0"/>
              <a:t>14</a:t>
            </a:fld>
            <a:endParaRPr lang="en-US"/>
          </a:p>
        </p:txBody>
      </p:sp>
    </p:spTree>
    <p:extLst>
      <p:ext uri="{BB962C8B-B14F-4D97-AF65-F5344CB8AC3E}">
        <p14:creationId xmlns:p14="http://schemas.microsoft.com/office/powerpoint/2010/main" val="18524341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g3f9ee41cee2_0_1:notes"/>
          <p:cNvSpPr txBox="1">
            <a:spLocks noGrp="1"/>
          </p:cNvSpPr>
          <p:nvPr>
            <p:ph type="body" idx="1"/>
          </p:nvPr>
        </p:nvSpPr>
        <p:spPr>
          <a:xfrm>
            <a:off x="914400" y="3251200"/>
            <a:ext cx="7315200" cy="30813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Micky: You said somewhere that generative AI is based on logic. I disagree. I think it’s based on statistics, which means it has some chance of being wrong, and if it tells you X different things, some percentage of them are going to be wrong, but you aren’t going to know which ones—kind of like advice, as we discussed recently in our other class.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I also have a great hallucination story about this class!</a:t>
            </a:r>
          </a:p>
        </p:txBody>
      </p:sp>
      <p:sp>
        <p:nvSpPr>
          <p:cNvPr id="307" name="Google Shape;307;g3f9ee41cee2_0_1: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Maybe</a:t>
            </a:r>
          </a:p>
          <a:p>
            <a:endParaRPr lang="en-US" dirty="0"/>
          </a:p>
          <a:p>
            <a:r>
              <a:rPr lang="en-US" dirty="0"/>
              <a:t>It means it’s going to give you questions more similar to what other questions it has seen. Can that be useful for a novice? Sure, examples are great! Is it likely to be especially novel? Probably not. Is it likely to be good enough for this class? Yup, that’s fine. Remember, this is practice. You will still learn mostly the same amount in the class EVEN if your research project is a bust. Honestly, LOTS of research projects don’t work out. That’s one of the tricky things for graduate students to get used to. Hopefully, you are learning from those failures to figure out how to do things better. </a:t>
            </a:r>
          </a:p>
        </p:txBody>
      </p:sp>
      <p:sp>
        <p:nvSpPr>
          <p:cNvPr id="4" name="Slide Number Placeholder 3"/>
          <p:cNvSpPr>
            <a:spLocks noGrp="1"/>
          </p:cNvSpPr>
          <p:nvPr>
            <p:ph type="sldNum" sz="quarter" idx="5"/>
          </p:nvPr>
        </p:nvSpPr>
        <p:spPr/>
        <p:txBody>
          <a:bodyPr/>
          <a:lstStyle/>
          <a:p>
            <a:fld id="{5B351EE5-4391-4A18-87F5-7CEE67A4FEA4}" type="slidenum">
              <a:rPr lang="en-US" smtClean="0"/>
              <a:t>18</a:t>
            </a:fld>
            <a:endParaRPr lang="en-US"/>
          </a:p>
        </p:txBody>
      </p:sp>
    </p:spTree>
    <p:extLst>
      <p:ext uri="{BB962C8B-B14F-4D97-AF65-F5344CB8AC3E}">
        <p14:creationId xmlns:p14="http://schemas.microsoft.com/office/powerpoint/2010/main" val="13813008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3f9ee41cee2_0_238:notes"/>
          <p:cNvSpPr txBox="1">
            <a:spLocks noGrp="1"/>
          </p:cNvSpPr>
          <p:nvPr>
            <p:ph type="body" idx="1"/>
          </p:nvPr>
        </p:nvSpPr>
        <p:spPr>
          <a:xfrm>
            <a:off x="914400" y="3251200"/>
            <a:ext cx="7315200" cy="30813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The remaining slides were made by Jeff Werst, the librarian. I think I made a few minor edits.</a:t>
            </a:r>
            <a:endParaRPr dirty="0"/>
          </a:p>
        </p:txBody>
      </p:sp>
      <p:sp>
        <p:nvSpPr>
          <p:cNvPr id="312" name="Google Shape;312;g3f9ee41cee2_0_238: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g3f9ee41cee2_0_159:notes"/>
          <p:cNvSpPr txBox="1">
            <a:spLocks noGrp="1"/>
          </p:cNvSpPr>
          <p:nvPr>
            <p:ph type="body" idx="1"/>
          </p:nvPr>
        </p:nvSpPr>
        <p:spPr>
          <a:xfrm>
            <a:off x="914400" y="3251200"/>
            <a:ext cx="7315200" cy="30813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Micky: Catch typos too</a:t>
            </a:r>
            <a:endParaRPr dirty="0"/>
          </a:p>
        </p:txBody>
      </p:sp>
      <p:sp>
        <p:nvSpPr>
          <p:cNvPr id="317" name="Google Shape;317;g3f9ee41cee2_0_159: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g3f9ee41cee2_0_317: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322" name="Google Shape;322;g3f9ee41cee2_0_317: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323" name="Google Shape;323;g3f9ee41cee2_0_317: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4" name="Google Shape;324;g3f9ee41cee2_0_317:notes"/>
          <p:cNvSpPr txBox="1">
            <a:spLocks noGrp="1"/>
          </p:cNvSpPr>
          <p:nvPr>
            <p:ph type="body" idx="1"/>
          </p:nvPr>
        </p:nvSpPr>
        <p:spPr>
          <a:xfrm>
            <a:off x="914400" y="3251200"/>
            <a:ext cx="7315200" cy="30813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Generative AI is likely the type of AI you are most familiar with or most associate with AI in the classroom at least. Generative AI refers to systems that create (or generate) something – be it an image, a video, or even text like an essay – based on a prompt given to it by a user. Generative AI tools have exploded into the public eye recently as they’ve become more accessible, with many being offered free for users.  </a:t>
            </a:r>
          </a:p>
          <a:p>
            <a:pPr marL="0" lvl="0" indent="0" algn="l" rtl="0">
              <a:spcBef>
                <a:spcPts val="0"/>
              </a:spcBef>
              <a:spcAft>
                <a:spcPts val="0"/>
              </a:spcAft>
              <a:buNone/>
            </a:pPr>
            <a:endParaRPr lang="en-US"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Micky: I removed this question, not because I don’t agree but because I think that would be challenging for these students to know: </a:t>
            </a:r>
            <a:r>
              <a:rPr lang="en-US" b="0" i="0" u="none" strike="noStrike" cap="none" dirty="0">
                <a:solidFill>
                  <a:srgbClr val="101010"/>
                </a:solidFill>
                <a:latin typeface="Arial"/>
                <a:ea typeface="Arial"/>
                <a:cs typeface="Arial"/>
                <a:sym typeface="Arial"/>
              </a:rPr>
              <a:t>Is anything included or drawn from that may be copyrighted or put someone else’s IP at risk? </a:t>
            </a:r>
          </a:p>
          <a:p>
            <a:pPr marL="0" lvl="0" indent="0" algn="l" rtl="0">
              <a:spcBef>
                <a:spcPts val="0"/>
              </a:spcBef>
              <a:spcAft>
                <a:spcPts val="0"/>
              </a:spcAft>
              <a:buNone/>
            </a:pPr>
            <a:endParaRPr dirty="0"/>
          </a:p>
        </p:txBody>
      </p:sp>
      <p:sp>
        <p:nvSpPr>
          <p:cNvPr id="325" name="Google Shape;325;g3f9ee41cee2_0_317:notes"/>
          <p:cNvSpPr txBox="1">
            <a:spLocks noGrp="1"/>
          </p:cNvSpPr>
          <p:nvPr>
            <p:ph type="ftr" idx="11"/>
          </p:nvPr>
        </p:nvSpPr>
        <p:spPr>
          <a:xfrm>
            <a:off x="0" y="6502400"/>
            <a:ext cx="3962400" cy="341400"/>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326" name="Google Shape;326;g3f9ee41cee2_0_317:notes"/>
          <p:cNvSpPr txBox="1">
            <a:spLocks noGrp="1"/>
          </p:cNvSpPr>
          <p:nvPr>
            <p:ph type="sldNum" idx="12"/>
          </p:nvPr>
        </p:nvSpPr>
        <p:spPr>
          <a:xfrm>
            <a:off x="5180013" y="6502400"/>
            <a:ext cx="3962400" cy="3414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3ac53bfd8c3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6" name="Google Shape;336;g3ac53bfd8c3_0_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For any searching you do, there’s some basic tips you can use. First and foremost, is what we did first, isolate the main concepts you are interested in or need to cover. So that is making your research question, and picking out specific terms or ideas. Next up, you want to think of synonyms or related terms for the words and ideas you isolated first. You will be using all of these in your search, if only to make sure you aren’t missing out on potential results. Finally, you can use one good source to find another. Think of it like recommendations on Amazon or Netflix, their creepy algorithm can tell you what others have bought or watched that’s related, and searching can do the same thing.</a:t>
            </a:r>
            <a:endParaRPr/>
          </a:p>
          <a:p>
            <a:pPr marL="0" lvl="0" indent="0" algn="l" rtl="0">
              <a:lnSpc>
                <a:spcPct val="100000"/>
              </a:lnSpc>
              <a:spcBef>
                <a:spcPts val="0"/>
              </a:spcBef>
              <a:spcAft>
                <a:spcPts val="0"/>
              </a:spcAft>
              <a:buSzPts val="1400"/>
              <a:buNone/>
            </a:pPr>
            <a:endParaRPr/>
          </a:p>
        </p:txBody>
      </p:sp>
      <p:sp>
        <p:nvSpPr>
          <p:cNvPr id="337" name="Google Shape;337;g3ac53bfd8c3_0_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22</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93992-B508-C8F8-F412-533AF57C844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E607E38-7B52-B02B-46F5-9DDDEA2B649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81B331C-0076-43B6-CD7F-5255B11D214A}"/>
              </a:ext>
            </a:extLst>
          </p:cNvPr>
          <p:cNvSpPr>
            <a:spLocks noGrp="1"/>
          </p:cNvSpPr>
          <p:nvPr>
            <p:ph type="dt" sz="half" idx="10"/>
          </p:nvPr>
        </p:nvSpPr>
        <p:spPr/>
        <p:txBody>
          <a:bodyPr/>
          <a:lstStyle/>
          <a:p>
            <a:fld id="{046FAAB5-905C-4194-9506-0B12B38BFB0F}" type="datetimeFigureOut">
              <a:rPr lang="en-US" smtClean="0"/>
              <a:t>9/16/2026</a:t>
            </a:fld>
            <a:endParaRPr lang="en-US"/>
          </a:p>
        </p:txBody>
      </p:sp>
      <p:sp>
        <p:nvSpPr>
          <p:cNvPr id="5" name="Footer Placeholder 4">
            <a:extLst>
              <a:ext uri="{FF2B5EF4-FFF2-40B4-BE49-F238E27FC236}">
                <a16:creationId xmlns:a16="http://schemas.microsoft.com/office/drawing/2014/main" id="{A9104E2F-23DB-EAD1-041A-FD2F32C24C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BF490B-6CB2-711E-6A3E-051AAB85DC66}"/>
              </a:ext>
            </a:extLst>
          </p:cNvPr>
          <p:cNvSpPr>
            <a:spLocks noGrp="1"/>
          </p:cNvSpPr>
          <p:nvPr>
            <p:ph type="sldNum" sz="quarter" idx="12"/>
          </p:nvPr>
        </p:nvSpPr>
        <p:spPr/>
        <p:txBody>
          <a:bodyPr/>
          <a:lstStyle/>
          <a:p>
            <a:fld id="{0EC99ECE-80A7-4367-92CE-5EB0585C5D27}" type="slidenum">
              <a:rPr lang="en-US" smtClean="0"/>
              <a:t>‹#›</a:t>
            </a:fld>
            <a:endParaRPr lang="en-US"/>
          </a:p>
        </p:txBody>
      </p:sp>
    </p:spTree>
    <p:extLst>
      <p:ext uri="{BB962C8B-B14F-4D97-AF65-F5344CB8AC3E}">
        <p14:creationId xmlns:p14="http://schemas.microsoft.com/office/powerpoint/2010/main" val="17610979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0851C-CE6B-8CEF-2DF0-537532B801D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881229F-663F-9B63-CAC6-FD070294A19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36D1B1-1B76-34B5-5A88-2B633D266E8A}"/>
              </a:ext>
            </a:extLst>
          </p:cNvPr>
          <p:cNvSpPr>
            <a:spLocks noGrp="1"/>
          </p:cNvSpPr>
          <p:nvPr>
            <p:ph type="dt" sz="half" idx="10"/>
          </p:nvPr>
        </p:nvSpPr>
        <p:spPr/>
        <p:txBody>
          <a:bodyPr/>
          <a:lstStyle/>
          <a:p>
            <a:fld id="{046FAAB5-905C-4194-9506-0B12B38BFB0F}" type="datetimeFigureOut">
              <a:rPr lang="en-US" smtClean="0"/>
              <a:t>9/16/2026</a:t>
            </a:fld>
            <a:endParaRPr lang="en-US"/>
          </a:p>
        </p:txBody>
      </p:sp>
      <p:sp>
        <p:nvSpPr>
          <p:cNvPr id="5" name="Footer Placeholder 4">
            <a:extLst>
              <a:ext uri="{FF2B5EF4-FFF2-40B4-BE49-F238E27FC236}">
                <a16:creationId xmlns:a16="http://schemas.microsoft.com/office/drawing/2014/main" id="{DF2D45BA-4B4D-3F19-DA2F-33B10F9B2A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B1B752-9FCA-9FF4-99CA-B20145695413}"/>
              </a:ext>
            </a:extLst>
          </p:cNvPr>
          <p:cNvSpPr>
            <a:spLocks noGrp="1"/>
          </p:cNvSpPr>
          <p:nvPr>
            <p:ph type="sldNum" sz="quarter" idx="12"/>
          </p:nvPr>
        </p:nvSpPr>
        <p:spPr/>
        <p:txBody>
          <a:bodyPr/>
          <a:lstStyle/>
          <a:p>
            <a:fld id="{0EC99ECE-80A7-4367-92CE-5EB0585C5D27}" type="slidenum">
              <a:rPr lang="en-US" smtClean="0"/>
              <a:t>‹#›</a:t>
            </a:fld>
            <a:endParaRPr lang="en-US"/>
          </a:p>
        </p:txBody>
      </p:sp>
    </p:spTree>
    <p:extLst>
      <p:ext uri="{BB962C8B-B14F-4D97-AF65-F5344CB8AC3E}">
        <p14:creationId xmlns:p14="http://schemas.microsoft.com/office/powerpoint/2010/main" val="13851180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F5BBA-97FE-9E8F-0491-04853BEDD9C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38167A8-58BA-E66D-AF48-49A5FAD73CF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49F33E9-4142-8098-83D9-5DCD59D96194}"/>
              </a:ext>
            </a:extLst>
          </p:cNvPr>
          <p:cNvSpPr>
            <a:spLocks noGrp="1"/>
          </p:cNvSpPr>
          <p:nvPr>
            <p:ph type="dt" sz="half" idx="10"/>
          </p:nvPr>
        </p:nvSpPr>
        <p:spPr/>
        <p:txBody>
          <a:bodyPr/>
          <a:lstStyle/>
          <a:p>
            <a:fld id="{046FAAB5-905C-4194-9506-0B12B38BFB0F}" type="datetimeFigureOut">
              <a:rPr lang="en-US" smtClean="0"/>
              <a:t>9/16/2026</a:t>
            </a:fld>
            <a:endParaRPr lang="en-US"/>
          </a:p>
        </p:txBody>
      </p:sp>
      <p:sp>
        <p:nvSpPr>
          <p:cNvPr id="5" name="Footer Placeholder 4">
            <a:extLst>
              <a:ext uri="{FF2B5EF4-FFF2-40B4-BE49-F238E27FC236}">
                <a16:creationId xmlns:a16="http://schemas.microsoft.com/office/drawing/2014/main" id="{9DB58C88-C3D5-E251-F79F-65E3CAB013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239F96-BA54-BFC7-604D-BD3F0047C73F}"/>
              </a:ext>
            </a:extLst>
          </p:cNvPr>
          <p:cNvSpPr>
            <a:spLocks noGrp="1"/>
          </p:cNvSpPr>
          <p:nvPr>
            <p:ph type="sldNum" sz="quarter" idx="12"/>
          </p:nvPr>
        </p:nvSpPr>
        <p:spPr/>
        <p:txBody>
          <a:bodyPr/>
          <a:lstStyle/>
          <a:p>
            <a:fld id="{0EC99ECE-80A7-4367-92CE-5EB0585C5D27}" type="slidenum">
              <a:rPr lang="en-US" smtClean="0"/>
              <a:t>‹#›</a:t>
            </a:fld>
            <a:endParaRPr lang="en-US"/>
          </a:p>
        </p:txBody>
      </p:sp>
    </p:spTree>
    <p:extLst>
      <p:ext uri="{BB962C8B-B14F-4D97-AF65-F5344CB8AC3E}">
        <p14:creationId xmlns:p14="http://schemas.microsoft.com/office/powerpoint/2010/main" val="18216680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C1550-922F-006E-F89E-FC7068D5282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CC0A32D-F4FF-F7EA-0FB7-B4DA0B364EC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30717F6-155C-4F57-07EE-86D0E90838D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0F91329-C5F1-6805-726B-CB0B209EBB63}"/>
              </a:ext>
            </a:extLst>
          </p:cNvPr>
          <p:cNvSpPr>
            <a:spLocks noGrp="1"/>
          </p:cNvSpPr>
          <p:nvPr>
            <p:ph type="dt" sz="half" idx="10"/>
          </p:nvPr>
        </p:nvSpPr>
        <p:spPr/>
        <p:txBody>
          <a:bodyPr/>
          <a:lstStyle/>
          <a:p>
            <a:fld id="{046FAAB5-905C-4194-9506-0B12B38BFB0F}" type="datetimeFigureOut">
              <a:rPr lang="en-US" smtClean="0"/>
              <a:t>9/16/2026</a:t>
            </a:fld>
            <a:endParaRPr lang="en-US"/>
          </a:p>
        </p:txBody>
      </p:sp>
      <p:sp>
        <p:nvSpPr>
          <p:cNvPr id="6" name="Footer Placeholder 5">
            <a:extLst>
              <a:ext uri="{FF2B5EF4-FFF2-40B4-BE49-F238E27FC236}">
                <a16:creationId xmlns:a16="http://schemas.microsoft.com/office/drawing/2014/main" id="{5A278718-1F87-30BB-41E1-ADED813242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10CC7F4-F21E-CE36-A0FF-8F9B6CFAE849}"/>
              </a:ext>
            </a:extLst>
          </p:cNvPr>
          <p:cNvSpPr>
            <a:spLocks noGrp="1"/>
          </p:cNvSpPr>
          <p:nvPr>
            <p:ph type="sldNum" sz="quarter" idx="12"/>
          </p:nvPr>
        </p:nvSpPr>
        <p:spPr/>
        <p:txBody>
          <a:bodyPr/>
          <a:lstStyle/>
          <a:p>
            <a:fld id="{0EC99ECE-80A7-4367-92CE-5EB0585C5D27}" type="slidenum">
              <a:rPr lang="en-US" smtClean="0"/>
              <a:t>‹#›</a:t>
            </a:fld>
            <a:endParaRPr lang="en-US"/>
          </a:p>
        </p:txBody>
      </p:sp>
    </p:spTree>
    <p:extLst>
      <p:ext uri="{BB962C8B-B14F-4D97-AF65-F5344CB8AC3E}">
        <p14:creationId xmlns:p14="http://schemas.microsoft.com/office/powerpoint/2010/main" val="18422495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E88A0-5F9B-EB92-D912-F229240BAE6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2FA69CF-B4E2-6632-3CED-4282E8C42CB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06609E1-5A0F-16FC-2D86-DD1408A60E1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E4547C1-27FE-9EF4-CB50-7B76DB6820F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B8BF39D-580C-A08E-D9BA-58943ACEA0B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CD282F3-A174-3CE6-5422-B6A6D9452B83}"/>
              </a:ext>
            </a:extLst>
          </p:cNvPr>
          <p:cNvSpPr>
            <a:spLocks noGrp="1"/>
          </p:cNvSpPr>
          <p:nvPr>
            <p:ph type="dt" sz="half" idx="10"/>
          </p:nvPr>
        </p:nvSpPr>
        <p:spPr/>
        <p:txBody>
          <a:bodyPr/>
          <a:lstStyle/>
          <a:p>
            <a:fld id="{046FAAB5-905C-4194-9506-0B12B38BFB0F}" type="datetimeFigureOut">
              <a:rPr lang="en-US" smtClean="0"/>
              <a:t>9/16/2026</a:t>
            </a:fld>
            <a:endParaRPr lang="en-US"/>
          </a:p>
        </p:txBody>
      </p:sp>
      <p:sp>
        <p:nvSpPr>
          <p:cNvPr id="8" name="Footer Placeholder 7">
            <a:extLst>
              <a:ext uri="{FF2B5EF4-FFF2-40B4-BE49-F238E27FC236}">
                <a16:creationId xmlns:a16="http://schemas.microsoft.com/office/drawing/2014/main" id="{542AEC61-8E11-A91E-C998-16981FFE792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05B14A3-E4DB-FF81-9168-042CA95197EF}"/>
              </a:ext>
            </a:extLst>
          </p:cNvPr>
          <p:cNvSpPr>
            <a:spLocks noGrp="1"/>
          </p:cNvSpPr>
          <p:nvPr>
            <p:ph type="sldNum" sz="quarter" idx="12"/>
          </p:nvPr>
        </p:nvSpPr>
        <p:spPr/>
        <p:txBody>
          <a:bodyPr/>
          <a:lstStyle/>
          <a:p>
            <a:fld id="{0EC99ECE-80A7-4367-92CE-5EB0585C5D27}" type="slidenum">
              <a:rPr lang="en-US" smtClean="0"/>
              <a:t>‹#›</a:t>
            </a:fld>
            <a:endParaRPr lang="en-US"/>
          </a:p>
        </p:txBody>
      </p:sp>
    </p:spTree>
    <p:extLst>
      <p:ext uri="{BB962C8B-B14F-4D97-AF65-F5344CB8AC3E}">
        <p14:creationId xmlns:p14="http://schemas.microsoft.com/office/powerpoint/2010/main" val="38964852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59CD6-B075-7C6C-0FDA-BD15B021E66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1F2AF7D-7940-13B2-19EE-5382010632EA}"/>
              </a:ext>
            </a:extLst>
          </p:cNvPr>
          <p:cNvSpPr>
            <a:spLocks noGrp="1"/>
          </p:cNvSpPr>
          <p:nvPr>
            <p:ph type="dt" sz="half" idx="10"/>
          </p:nvPr>
        </p:nvSpPr>
        <p:spPr/>
        <p:txBody>
          <a:bodyPr/>
          <a:lstStyle/>
          <a:p>
            <a:fld id="{046FAAB5-905C-4194-9506-0B12B38BFB0F}" type="datetimeFigureOut">
              <a:rPr lang="en-US" smtClean="0"/>
              <a:t>9/16/2026</a:t>
            </a:fld>
            <a:endParaRPr lang="en-US"/>
          </a:p>
        </p:txBody>
      </p:sp>
      <p:sp>
        <p:nvSpPr>
          <p:cNvPr id="4" name="Footer Placeholder 3">
            <a:extLst>
              <a:ext uri="{FF2B5EF4-FFF2-40B4-BE49-F238E27FC236}">
                <a16:creationId xmlns:a16="http://schemas.microsoft.com/office/drawing/2014/main" id="{7EECC3D3-796F-172B-E2B5-C33B952FFD2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AC1D68C-F5D4-3FCC-1A40-BFF53A645031}"/>
              </a:ext>
            </a:extLst>
          </p:cNvPr>
          <p:cNvSpPr>
            <a:spLocks noGrp="1"/>
          </p:cNvSpPr>
          <p:nvPr>
            <p:ph type="sldNum" sz="quarter" idx="12"/>
          </p:nvPr>
        </p:nvSpPr>
        <p:spPr/>
        <p:txBody>
          <a:bodyPr/>
          <a:lstStyle/>
          <a:p>
            <a:fld id="{0EC99ECE-80A7-4367-92CE-5EB0585C5D27}" type="slidenum">
              <a:rPr lang="en-US" smtClean="0"/>
              <a:t>‹#›</a:t>
            </a:fld>
            <a:endParaRPr lang="en-US"/>
          </a:p>
        </p:txBody>
      </p:sp>
    </p:spTree>
    <p:extLst>
      <p:ext uri="{BB962C8B-B14F-4D97-AF65-F5344CB8AC3E}">
        <p14:creationId xmlns:p14="http://schemas.microsoft.com/office/powerpoint/2010/main" val="16826514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05AE880-E162-90AF-4C3E-A9D80B697523}"/>
              </a:ext>
            </a:extLst>
          </p:cNvPr>
          <p:cNvSpPr>
            <a:spLocks noGrp="1"/>
          </p:cNvSpPr>
          <p:nvPr>
            <p:ph type="dt" sz="half" idx="10"/>
          </p:nvPr>
        </p:nvSpPr>
        <p:spPr/>
        <p:txBody>
          <a:bodyPr/>
          <a:lstStyle/>
          <a:p>
            <a:fld id="{046FAAB5-905C-4194-9506-0B12B38BFB0F}" type="datetimeFigureOut">
              <a:rPr lang="en-US" smtClean="0"/>
              <a:t>9/16/2026</a:t>
            </a:fld>
            <a:endParaRPr lang="en-US"/>
          </a:p>
        </p:txBody>
      </p:sp>
      <p:sp>
        <p:nvSpPr>
          <p:cNvPr id="3" name="Footer Placeholder 2">
            <a:extLst>
              <a:ext uri="{FF2B5EF4-FFF2-40B4-BE49-F238E27FC236}">
                <a16:creationId xmlns:a16="http://schemas.microsoft.com/office/drawing/2014/main" id="{D2543E7D-C618-4656-D29E-EE4ED69B681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D2AEA39-ED1C-5339-68CE-669094D63B0E}"/>
              </a:ext>
            </a:extLst>
          </p:cNvPr>
          <p:cNvSpPr>
            <a:spLocks noGrp="1"/>
          </p:cNvSpPr>
          <p:nvPr>
            <p:ph type="sldNum" sz="quarter" idx="12"/>
          </p:nvPr>
        </p:nvSpPr>
        <p:spPr/>
        <p:txBody>
          <a:bodyPr/>
          <a:lstStyle/>
          <a:p>
            <a:fld id="{0EC99ECE-80A7-4367-92CE-5EB0585C5D27}" type="slidenum">
              <a:rPr lang="en-US" smtClean="0"/>
              <a:t>‹#›</a:t>
            </a:fld>
            <a:endParaRPr lang="en-US"/>
          </a:p>
        </p:txBody>
      </p:sp>
    </p:spTree>
    <p:extLst>
      <p:ext uri="{BB962C8B-B14F-4D97-AF65-F5344CB8AC3E}">
        <p14:creationId xmlns:p14="http://schemas.microsoft.com/office/powerpoint/2010/main" val="4104366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A887E-48B9-960C-FFEE-23CD2CF0D3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87A0162-7232-4CA8-2B5C-CE7E83BEA11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C75FAC7-A257-B417-847B-73A4BDCA5C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16C90A8-0281-37B1-BD51-0FC8E851FF06}"/>
              </a:ext>
            </a:extLst>
          </p:cNvPr>
          <p:cNvSpPr>
            <a:spLocks noGrp="1"/>
          </p:cNvSpPr>
          <p:nvPr>
            <p:ph type="dt" sz="half" idx="10"/>
          </p:nvPr>
        </p:nvSpPr>
        <p:spPr/>
        <p:txBody>
          <a:bodyPr/>
          <a:lstStyle/>
          <a:p>
            <a:fld id="{046FAAB5-905C-4194-9506-0B12B38BFB0F}" type="datetimeFigureOut">
              <a:rPr lang="en-US" smtClean="0"/>
              <a:t>9/16/2026</a:t>
            </a:fld>
            <a:endParaRPr lang="en-US"/>
          </a:p>
        </p:txBody>
      </p:sp>
      <p:sp>
        <p:nvSpPr>
          <p:cNvPr id="6" name="Footer Placeholder 5">
            <a:extLst>
              <a:ext uri="{FF2B5EF4-FFF2-40B4-BE49-F238E27FC236}">
                <a16:creationId xmlns:a16="http://schemas.microsoft.com/office/drawing/2014/main" id="{18915E3F-77EF-C73C-CEDB-2AAE35796E2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ACFBB84-A22D-D1A7-77E4-23C688A46D6A}"/>
              </a:ext>
            </a:extLst>
          </p:cNvPr>
          <p:cNvSpPr>
            <a:spLocks noGrp="1"/>
          </p:cNvSpPr>
          <p:nvPr>
            <p:ph type="sldNum" sz="quarter" idx="12"/>
          </p:nvPr>
        </p:nvSpPr>
        <p:spPr/>
        <p:txBody>
          <a:bodyPr/>
          <a:lstStyle/>
          <a:p>
            <a:fld id="{0EC99ECE-80A7-4367-92CE-5EB0585C5D27}" type="slidenum">
              <a:rPr lang="en-US" smtClean="0"/>
              <a:t>‹#›</a:t>
            </a:fld>
            <a:endParaRPr lang="en-US"/>
          </a:p>
        </p:txBody>
      </p:sp>
    </p:spTree>
    <p:extLst>
      <p:ext uri="{BB962C8B-B14F-4D97-AF65-F5344CB8AC3E}">
        <p14:creationId xmlns:p14="http://schemas.microsoft.com/office/powerpoint/2010/main" val="6241652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8BFA4-08B1-976A-2602-90B40A2586E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423A42D-FEF7-E2E3-8166-7529D855DA1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36EDBFB-73C1-6A00-9C3E-E0FD206E87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604891B-3795-3C05-DAC8-15F5BD8880BF}"/>
              </a:ext>
            </a:extLst>
          </p:cNvPr>
          <p:cNvSpPr>
            <a:spLocks noGrp="1"/>
          </p:cNvSpPr>
          <p:nvPr>
            <p:ph type="dt" sz="half" idx="10"/>
          </p:nvPr>
        </p:nvSpPr>
        <p:spPr/>
        <p:txBody>
          <a:bodyPr/>
          <a:lstStyle/>
          <a:p>
            <a:fld id="{046FAAB5-905C-4194-9506-0B12B38BFB0F}" type="datetimeFigureOut">
              <a:rPr lang="en-US" smtClean="0"/>
              <a:t>9/16/2026</a:t>
            </a:fld>
            <a:endParaRPr lang="en-US"/>
          </a:p>
        </p:txBody>
      </p:sp>
      <p:sp>
        <p:nvSpPr>
          <p:cNvPr id="6" name="Footer Placeholder 5">
            <a:extLst>
              <a:ext uri="{FF2B5EF4-FFF2-40B4-BE49-F238E27FC236}">
                <a16:creationId xmlns:a16="http://schemas.microsoft.com/office/drawing/2014/main" id="{65BD0848-4041-FFB5-5AC1-CC0A4C3B16F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10C0EB0-C56B-52BB-0375-6980CA03BBBB}"/>
              </a:ext>
            </a:extLst>
          </p:cNvPr>
          <p:cNvSpPr>
            <a:spLocks noGrp="1"/>
          </p:cNvSpPr>
          <p:nvPr>
            <p:ph type="sldNum" sz="quarter" idx="12"/>
          </p:nvPr>
        </p:nvSpPr>
        <p:spPr/>
        <p:txBody>
          <a:bodyPr/>
          <a:lstStyle/>
          <a:p>
            <a:fld id="{0EC99ECE-80A7-4367-92CE-5EB0585C5D27}" type="slidenum">
              <a:rPr lang="en-US" smtClean="0"/>
              <a:t>‹#›</a:t>
            </a:fld>
            <a:endParaRPr lang="en-US"/>
          </a:p>
        </p:txBody>
      </p:sp>
    </p:spTree>
    <p:extLst>
      <p:ext uri="{BB962C8B-B14F-4D97-AF65-F5344CB8AC3E}">
        <p14:creationId xmlns:p14="http://schemas.microsoft.com/office/powerpoint/2010/main" val="10401079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F1983-B9C5-5CB3-522C-962DD57A678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853A5F8-B6DC-F875-387F-952AE008845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E4F3F2-6D30-88E5-94BB-6D006DD8AE80}"/>
              </a:ext>
            </a:extLst>
          </p:cNvPr>
          <p:cNvSpPr>
            <a:spLocks noGrp="1"/>
          </p:cNvSpPr>
          <p:nvPr>
            <p:ph type="dt" sz="half" idx="10"/>
          </p:nvPr>
        </p:nvSpPr>
        <p:spPr/>
        <p:txBody>
          <a:bodyPr/>
          <a:lstStyle/>
          <a:p>
            <a:fld id="{046FAAB5-905C-4194-9506-0B12B38BFB0F}" type="datetimeFigureOut">
              <a:rPr lang="en-US" smtClean="0"/>
              <a:t>9/16/2026</a:t>
            </a:fld>
            <a:endParaRPr lang="en-US"/>
          </a:p>
        </p:txBody>
      </p:sp>
      <p:sp>
        <p:nvSpPr>
          <p:cNvPr id="5" name="Footer Placeholder 4">
            <a:extLst>
              <a:ext uri="{FF2B5EF4-FFF2-40B4-BE49-F238E27FC236}">
                <a16:creationId xmlns:a16="http://schemas.microsoft.com/office/drawing/2014/main" id="{FE5A843B-59A1-B678-5842-32AC38754D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550C1D-906E-4B05-1CE2-7EA166FBD426}"/>
              </a:ext>
            </a:extLst>
          </p:cNvPr>
          <p:cNvSpPr>
            <a:spLocks noGrp="1"/>
          </p:cNvSpPr>
          <p:nvPr>
            <p:ph type="sldNum" sz="quarter" idx="12"/>
          </p:nvPr>
        </p:nvSpPr>
        <p:spPr/>
        <p:txBody>
          <a:bodyPr/>
          <a:lstStyle/>
          <a:p>
            <a:fld id="{0EC99ECE-80A7-4367-92CE-5EB0585C5D27}" type="slidenum">
              <a:rPr lang="en-US" smtClean="0"/>
              <a:t>‹#›</a:t>
            </a:fld>
            <a:endParaRPr lang="en-US"/>
          </a:p>
        </p:txBody>
      </p:sp>
    </p:spTree>
    <p:extLst>
      <p:ext uri="{BB962C8B-B14F-4D97-AF65-F5344CB8AC3E}">
        <p14:creationId xmlns:p14="http://schemas.microsoft.com/office/powerpoint/2010/main" val="39107158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CB85689-1B77-C7B3-6A33-9052A59F805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1D2C7E4-8336-BF98-EB04-A4089998366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4C39AF-4AB8-6BCD-E21C-79EAFC3BCC57}"/>
              </a:ext>
            </a:extLst>
          </p:cNvPr>
          <p:cNvSpPr>
            <a:spLocks noGrp="1"/>
          </p:cNvSpPr>
          <p:nvPr>
            <p:ph type="dt" sz="half" idx="10"/>
          </p:nvPr>
        </p:nvSpPr>
        <p:spPr/>
        <p:txBody>
          <a:bodyPr/>
          <a:lstStyle/>
          <a:p>
            <a:fld id="{046FAAB5-905C-4194-9506-0B12B38BFB0F}" type="datetimeFigureOut">
              <a:rPr lang="en-US" smtClean="0"/>
              <a:t>9/16/2026</a:t>
            </a:fld>
            <a:endParaRPr lang="en-US"/>
          </a:p>
        </p:txBody>
      </p:sp>
      <p:sp>
        <p:nvSpPr>
          <p:cNvPr id="5" name="Footer Placeholder 4">
            <a:extLst>
              <a:ext uri="{FF2B5EF4-FFF2-40B4-BE49-F238E27FC236}">
                <a16:creationId xmlns:a16="http://schemas.microsoft.com/office/drawing/2014/main" id="{0854A970-9825-7DF2-F6BE-1D2AAF7591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290739-843F-8ECD-4EDC-B6EFE7469EDC}"/>
              </a:ext>
            </a:extLst>
          </p:cNvPr>
          <p:cNvSpPr>
            <a:spLocks noGrp="1"/>
          </p:cNvSpPr>
          <p:nvPr>
            <p:ph type="sldNum" sz="quarter" idx="12"/>
          </p:nvPr>
        </p:nvSpPr>
        <p:spPr/>
        <p:txBody>
          <a:bodyPr/>
          <a:lstStyle/>
          <a:p>
            <a:fld id="{0EC99ECE-80A7-4367-92CE-5EB0585C5D27}" type="slidenum">
              <a:rPr lang="en-US" smtClean="0"/>
              <a:t>‹#›</a:t>
            </a:fld>
            <a:endParaRPr lang="en-US"/>
          </a:p>
        </p:txBody>
      </p:sp>
    </p:spTree>
    <p:extLst>
      <p:ext uri="{BB962C8B-B14F-4D97-AF65-F5344CB8AC3E}">
        <p14:creationId xmlns:p14="http://schemas.microsoft.com/office/powerpoint/2010/main" val="9155399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6B18C68-DE5B-3A09-AED3-F3A0A4ABACC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6F82A79-E79B-4AF9-C902-F65103EF578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78CBB9-2997-2695-4D8A-9AFF75098A6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46FAAB5-905C-4194-9506-0B12B38BFB0F}" type="datetimeFigureOut">
              <a:rPr lang="en-US" smtClean="0"/>
              <a:t>9/16/2026</a:t>
            </a:fld>
            <a:endParaRPr lang="en-US"/>
          </a:p>
        </p:txBody>
      </p:sp>
      <p:sp>
        <p:nvSpPr>
          <p:cNvPr id="5" name="Footer Placeholder 4">
            <a:extLst>
              <a:ext uri="{FF2B5EF4-FFF2-40B4-BE49-F238E27FC236}">
                <a16:creationId xmlns:a16="http://schemas.microsoft.com/office/drawing/2014/main" id="{F3629609-5308-0F00-31AC-3A2BACD7689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4C1313B-DE88-8184-2A7B-E919D1DFB8D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EC99ECE-80A7-4367-92CE-5EB0585C5D27}" type="slidenum">
              <a:rPr lang="en-US" smtClean="0"/>
              <a:t>‹#›</a:t>
            </a:fld>
            <a:endParaRPr lang="en-US"/>
          </a:p>
        </p:txBody>
      </p:sp>
    </p:spTree>
    <p:extLst>
      <p:ext uri="{BB962C8B-B14F-4D97-AF65-F5344CB8AC3E}">
        <p14:creationId xmlns:p14="http://schemas.microsoft.com/office/powerpoint/2010/main" val="15069488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C3FB7-7ABC-767F-4DCA-29239B235A1D}"/>
              </a:ext>
            </a:extLst>
          </p:cNvPr>
          <p:cNvSpPr>
            <a:spLocks noGrp="1"/>
          </p:cNvSpPr>
          <p:nvPr>
            <p:ph type="ctrTitle"/>
          </p:nvPr>
        </p:nvSpPr>
        <p:spPr>
          <a:xfrm>
            <a:off x="1524000" y="0"/>
            <a:ext cx="9144000" cy="884255"/>
          </a:xfrm>
        </p:spPr>
        <p:txBody>
          <a:bodyPr>
            <a:normAutofit fontScale="90000"/>
          </a:bodyPr>
          <a:lstStyle/>
          <a:p>
            <a:r>
              <a:rPr lang="en-US" dirty="0"/>
              <a:t>Assignment 1 due Today</a:t>
            </a:r>
          </a:p>
        </p:txBody>
      </p:sp>
      <p:sp>
        <p:nvSpPr>
          <p:cNvPr id="3" name="Subtitle 2">
            <a:extLst>
              <a:ext uri="{FF2B5EF4-FFF2-40B4-BE49-F238E27FC236}">
                <a16:creationId xmlns:a16="http://schemas.microsoft.com/office/drawing/2014/main" id="{65CEB628-DE54-0F51-4948-BA32DFE1F3EA}"/>
              </a:ext>
            </a:extLst>
          </p:cNvPr>
          <p:cNvSpPr>
            <a:spLocks noGrp="1"/>
          </p:cNvSpPr>
          <p:nvPr>
            <p:ph type="subTitle" idx="1"/>
          </p:nvPr>
        </p:nvSpPr>
        <p:spPr>
          <a:xfrm>
            <a:off x="241160" y="1190433"/>
            <a:ext cx="11635992" cy="4717997"/>
          </a:xfrm>
        </p:spPr>
        <p:txBody>
          <a:bodyPr>
            <a:normAutofit fontScale="92500" lnSpcReduction="20000"/>
          </a:bodyPr>
          <a:lstStyle/>
          <a:p>
            <a:r>
              <a:rPr lang="en-US" sz="3200" dirty="0"/>
              <a:t>Turn it into my mailbox in White 111 if you don’t have it right now.</a:t>
            </a:r>
          </a:p>
          <a:p>
            <a:r>
              <a:rPr lang="en-US" sz="3200" dirty="0"/>
              <a:t>Printed copy please.</a:t>
            </a:r>
          </a:p>
          <a:p>
            <a:endParaRPr lang="en-US" sz="3200" dirty="0"/>
          </a:p>
          <a:p>
            <a:r>
              <a:rPr lang="en-US" sz="3200" dirty="0"/>
              <a:t>Assignment 2 is due October 7. </a:t>
            </a:r>
          </a:p>
          <a:p>
            <a:endParaRPr lang="en-US" sz="3200" dirty="0"/>
          </a:p>
          <a:p>
            <a:r>
              <a:rPr lang="en-US" sz="3200" dirty="0"/>
              <a:t>Choices (Submit in any order):</a:t>
            </a:r>
          </a:p>
          <a:p>
            <a:r>
              <a:rPr lang="en-US" b="1" dirty="0"/>
              <a:t>Guided “Learning How </a:t>
            </a:r>
            <a:r>
              <a:rPr lang="en-US" b="1" i="1" dirty="0"/>
              <a:t>You</a:t>
            </a:r>
            <a:r>
              <a:rPr lang="en-US" b="1" dirty="0"/>
              <a:t> Learn” Reflection</a:t>
            </a:r>
            <a:endParaRPr lang="en-US" dirty="0"/>
          </a:p>
          <a:p>
            <a:r>
              <a:rPr lang="en-US" b="1" dirty="0"/>
              <a:t>Three-Part Assignment: AI, Learning, and Finding Reliable Sources</a:t>
            </a:r>
          </a:p>
          <a:p>
            <a:r>
              <a:rPr lang="en-US" b="1" dirty="0"/>
              <a:t>Physics Career Exploration Assignment</a:t>
            </a:r>
            <a:endParaRPr lang="en-US" dirty="0"/>
          </a:p>
          <a:p>
            <a:endParaRPr lang="en-US" dirty="0"/>
          </a:p>
          <a:p>
            <a:r>
              <a:rPr lang="en-US" sz="2800" dirty="0"/>
              <a:t>Now that you’ve hopefully read these, any questions on any of them?</a:t>
            </a:r>
          </a:p>
          <a:p>
            <a:endParaRPr lang="en-US" sz="3200" dirty="0"/>
          </a:p>
        </p:txBody>
      </p:sp>
    </p:spTree>
    <p:extLst>
      <p:ext uri="{BB962C8B-B14F-4D97-AF65-F5344CB8AC3E}">
        <p14:creationId xmlns:p14="http://schemas.microsoft.com/office/powerpoint/2010/main" val="3750005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F266E7D-F29F-E573-4D32-CBA1E31578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8128000"/>
          </a:xfrm>
          <a:prstGeom prst="rect">
            <a:avLst/>
          </a:prstGeom>
        </p:spPr>
      </p:pic>
      <p:sp>
        <p:nvSpPr>
          <p:cNvPr id="7" name="TextBox 6">
            <a:extLst>
              <a:ext uri="{FF2B5EF4-FFF2-40B4-BE49-F238E27FC236}">
                <a16:creationId xmlns:a16="http://schemas.microsoft.com/office/drawing/2014/main" id="{D78797AF-56D8-0432-8248-C7361208A38F}"/>
              </a:ext>
            </a:extLst>
          </p:cNvPr>
          <p:cNvSpPr txBox="1"/>
          <p:nvPr/>
        </p:nvSpPr>
        <p:spPr>
          <a:xfrm>
            <a:off x="2654968" y="324853"/>
            <a:ext cx="6882063" cy="1107996"/>
          </a:xfrm>
          <a:prstGeom prst="rect">
            <a:avLst/>
          </a:prstGeom>
          <a:noFill/>
        </p:spPr>
        <p:txBody>
          <a:bodyPr wrap="square" rtlCol="0">
            <a:spAutoFit/>
          </a:bodyPr>
          <a:lstStyle/>
          <a:p>
            <a:pPr algn="ctr"/>
            <a:r>
              <a:rPr lang="en-US" sz="6600" b="1" dirty="0">
                <a:solidFill>
                  <a:schemeClr val="bg1"/>
                </a:solidFill>
              </a:rPr>
              <a:t>Is AI good or bad?</a:t>
            </a:r>
          </a:p>
        </p:txBody>
      </p:sp>
    </p:spTree>
    <p:extLst>
      <p:ext uri="{BB962C8B-B14F-4D97-AF65-F5344CB8AC3E}">
        <p14:creationId xmlns:p14="http://schemas.microsoft.com/office/powerpoint/2010/main" val="20390772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909B7A3-2D3C-3BA4-3ED3-7C35F1C24E6C}"/>
              </a:ext>
            </a:extLst>
          </p:cNvPr>
          <p:cNvPicPr>
            <a:picLocks noChangeAspect="1"/>
          </p:cNvPicPr>
          <p:nvPr/>
        </p:nvPicPr>
        <p:blipFill>
          <a:blip r:embed="rId2">
            <a:extLst>
              <a:ext uri="{28A0092B-C50C-407E-A947-70E740481C1C}">
                <a14:useLocalDpi xmlns:a14="http://schemas.microsoft.com/office/drawing/2010/main" val="0"/>
              </a:ext>
            </a:extLst>
          </a:blip>
          <a:srcRect t="6742" b="8989"/>
          <a:stretch>
            <a:fillRect/>
          </a:stretch>
        </p:blipFill>
        <p:spPr>
          <a:xfrm>
            <a:off x="20" y="10"/>
            <a:ext cx="12191980" cy="6857990"/>
          </a:xfrm>
          <a:prstGeom prst="rect">
            <a:avLst/>
          </a:prstGeom>
        </p:spPr>
      </p:pic>
      <p:sp>
        <p:nvSpPr>
          <p:cNvPr id="9" name="Rectangle 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4631F18-299C-E7D2-746E-6F54E29BB1B2}"/>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100">
                <a:solidFill>
                  <a:schemeClr val="tx1">
                    <a:lumMod val="85000"/>
                    <a:lumOff val="15000"/>
                  </a:schemeClr>
                </a:solidFill>
              </a:rPr>
              <a:t>What is a little funny about this AI created image for our discussion.</a:t>
            </a:r>
          </a:p>
        </p:txBody>
      </p:sp>
      <p:cxnSp>
        <p:nvCxnSpPr>
          <p:cNvPr id="11" name="Straight Connector 1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27960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2D7E2-3259-53D6-6A59-97CAB9414266}"/>
              </a:ext>
            </a:extLst>
          </p:cNvPr>
          <p:cNvSpPr>
            <a:spLocks noGrp="1"/>
          </p:cNvSpPr>
          <p:nvPr>
            <p:ph type="title"/>
          </p:nvPr>
        </p:nvSpPr>
        <p:spPr>
          <a:xfrm>
            <a:off x="838200" y="500062"/>
            <a:ext cx="10515600" cy="1325563"/>
          </a:xfrm>
        </p:spPr>
        <p:txBody>
          <a:bodyPr>
            <a:normAutofit fontScale="90000"/>
          </a:bodyPr>
          <a:lstStyle/>
          <a:p>
            <a:r>
              <a:rPr lang="en-US" dirty="0"/>
              <a:t>This picture is an example of how AI can give cool looking stuff, but you normally have to guide it to create what you are really looking for. It’s no different in research. </a:t>
            </a:r>
          </a:p>
        </p:txBody>
      </p:sp>
      <p:sp>
        <p:nvSpPr>
          <p:cNvPr id="3" name="Content Placeholder 2">
            <a:extLst>
              <a:ext uri="{FF2B5EF4-FFF2-40B4-BE49-F238E27FC236}">
                <a16:creationId xmlns:a16="http://schemas.microsoft.com/office/drawing/2014/main" id="{DB14F7C6-1363-91D2-BA08-5FD3C28ADE84}"/>
              </a:ext>
            </a:extLst>
          </p:cNvPr>
          <p:cNvSpPr>
            <a:spLocks noGrp="1"/>
          </p:cNvSpPr>
          <p:nvPr>
            <p:ph idx="1"/>
          </p:nvPr>
        </p:nvSpPr>
        <p:spPr>
          <a:xfrm>
            <a:off x="838200" y="2574757"/>
            <a:ext cx="10515600" cy="3602205"/>
          </a:xfrm>
        </p:spPr>
        <p:txBody>
          <a:bodyPr>
            <a:noAutofit/>
          </a:bodyPr>
          <a:lstStyle/>
          <a:p>
            <a:r>
              <a:rPr lang="en-US" sz="3200" dirty="0"/>
              <a:t>Original prompt I used: Don't include any words, but give me a cool picture with an angel and a demon like they were on your shoulder that will go with my discussion prompt: is AI good or bad?</a:t>
            </a:r>
          </a:p>
          <a:p>
            <a:r>
              <a:rPr lang="en-US" sz="3200" dirty="0"/>
              <a:t>Follow-up: That's pretty cool, but what I dislike is that the student looks like a robot. I'd rather the angel and demon look more like robots and the person in the middle look more human.</a:t>
            </a:r>
          </a:p>
          <a:p>
            <a:pPr marL="0" indent="0">
              <a:buNone/>
            </a:pPr>
            <a:endParaRPr lang="en-US" sz="3200" dirty="0"/>
          </a:p>
        </p:txBody>
      </p:sp>
    </p:spTree>
    <p:extLst>
      <p:ext uri="{BB962C8B-B14F-4D97-AF65-F5344CB8AC3E}">
        <p14:creationId xmlns:p14="http://schemas.microsoft.com/office/powerpoint/2010/main" val="3095623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E34C727-3AF4-D62A-2E3A-41EED527FB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04537"/>
            <a:ext cx="12192000" cy="8128000"/>
          </a:xfrm>
          <a:prstGeom prst="rect">
            <a:avLst/>
          </a:prstGeom>
        </p:spPr>
      </p:pic>
      <p:sp>
        <p:nvSpPr>
          <p:cNvPr id="6" name="TextBox 5">
            <a:extLst>
              <a:ext uri="{FF2B5EF4-FFF2-40B4-BE49-F238E27FC236}">
                <a16:creationId xmlns:a16="http://schemas.microsoft.com/office/drawing/2014/main" id="{E042BEC7-06D5-FEF0-D59B-178675B600CE}"/>
              </a:ext>
            </a:extLst>
          </p:cNvPr>
          <p:cNvSpPr txBox="1"/>
          <p:nvPr/>
        </p:nvSpPr>
        <p:spPr>
          <a:xfrm>
            <a:off x="2654968" y="324853"/>
            <a:ext cx="6882063" cy="1107996"/>
          </a:xfrm>
          <a:prstGeom prst="rect">
            <a:avLst/>
          </a:prstGeom>
          <a:noFill/>
        </p:spPr>
        <p:txBody>
          <a:bodyPr wrap="square" rtlCol="0">
            <a:spAutoFit/>
          </a:bodyPr>
          <a:lstStyle/>
          <a:p>
            <a:pPr algn="ctr"/>
            <a:r>
              <a:rPr lang="en-US" sz="6600" b="1" dirty="0">
                <a:solidFill>
                  <a:schemeClr val="bg1"/>
                </a:solidFill>
              </a:rPr>
              <a:t>Is AI good or bad?</a:t>
            </a:r>
          </a:p>
        </p:txBody>
      </p:sp>
    </p:spTree>
    <p:extLst>
      <p:ext uri="{BB962C8B-B14F-4D97-AF65-F5344CB8AC3E}">
        <p14:creationId xmlns:p14="http://schemas.microsoft.com/office/powerpoint/2010/main" val="10283430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EC7333D-93B5-6F37-1392-E51F7CEA20C1}"/>
              </a:ext>
            </a:extLst>
          </p:cNvPr>
          <p:cNvPicPr>
            <a:picLocks noChangeAspect="1"/>
          </p:cNvPicPr>
          <p:nvPr/>
        </p:nvPicPr>
        <p:blipFill>
          <a:blip r:embed="rId3"/>
          <a:stretch>
            <a:fillRect/>
          </a:stretch>
        </p:blipFill>
        <p:spPr>
          <a:xfrm>
            <a:off x="0" y="0"/>
            <a:ext cx="5187757" cy="6858000"/>
          </a:xfrm>
          <a:prstGeom prst="rect">
            <a:avLst/>
          </a:prstGeom>
        </p:spPr>
      </p:pic>
      <p:sp>
        <p:nvSpPr>
          <p:cNvPr id="7" name="TextBox 6">
            <a:extLst>
              <a:ext uri="{FF2B5EF4-FFF2-40B4-BE49-F238E27FC236}">
                <a16:creationId xmlns:a16="http://schemas.microsoft.com/office/drawing/2014/main" id="{41F5027F-6EBA-9557-8BB8-827C45D7C8FC}"/>
              </a:ext>
            </a:extLst>
          </p:cNvPr>
          <p:cNvSpPr txBox="1"/>
          <p:nvPr/>
        </p:nvSpPr>
        <p:spPr>
          <a:xfrm>
            <a:off x="5696887" y="315421"/>
            <a:ext cx="6136104" cy="1631216"/>
          </a:xfrm>
          <a:prstGeom prst="rect">
            <a:avLst/>
          </a:prstGeom>
          <a:noFill/>
        </p:spPr>
        <p:txBody>
          <a:bodyPr wrap="square">
            <a:spAutoFit/>
          </a:bodyPr>
          <a:lstStyle/>
          <a:p>
            <a:r>
              <a:rPr lang="en-US" sz="2000" dirty="0"/>
              <a:t>Prompt: My student is making a poster about MOKE studying spontaneous magnetization reversal. We need an eye-catching background. His idea is something with alternating red and blue colors, because that is often associated with magnets</a:t>
            </a:r>
          </a:p>
        </p:txBody>
      </p:sp>
      <p:sp>
        <p:nvSpPr>
          <p:cNvPr id="9" name="TextBox 8">
            <a:extLst>
              <a:ext uri="{FF2B5EF4-FFF2-40B4-BE49-F238E27FC236}">
                <a16:creationId xmlns:a16="http://schemas.microsoft.com/office/drawing/2014/main" id="{7B456AA7-B0FF-B44F-3609-559CAFB84030}"/>
              </a:ext>
            </a:extLst>
          </p:cNvPr>
          <p:cNvSpPr txBox="1"/>
          <p:nvPr/>
        </p:nvSpPr>
        <p:spPr>
          <a:xfrm>
            <a:off x="5696887" y="3679043"/>
            <a:ext cx="6094324" cy="707886"/>
          </a:xfrm>
          <a:prstGeom prst="rect">
            <a:avLst/>
          </a:prstGeom>
          <a:noFill/>
        </p:spPr>
        <p:txBody>
          <a:bodyPr wrap="square">
            <a:spAutoFit/>
          </a:bodyPr>
          <a:lstStyle/>
          <a:p>
            <a:r>
              <a:rPr lang="en-US" sz="2000" dirty="0"/>
              <a:t>Change nothing else but can you make the hysteresis loop in the image be more symmetrical.</a:t>
            </a:r>
          </a:p>
        </p:txBody>
      </p:sp>
      <p:sp>
        <p:nvSpPr>
          <p:cNvPr id="2" name="TextBox 1">
            <a:extLst>
              <a:ext uri="{FF2B5EF4-FFF2-40B4-BE49-F238E27FC236}">
                <a16:creationId xmlns:a16="http://schemas.microsoft.com/office/drawing/2014/main" id="{6800C6CF-19DE-802A-0EF2-D58AFDA245D9}"/>
              </a:ext>
            </a:extLst>
          </p:cNvPr>
          <p:cNvSpPr txBox="1"/>
          <p:nvPr/>
        </p:nvSpPr>
        <p:spPr>
          <a:xfrm>
            <a:off x="5696887" y="2532626"/>
            <a:ext cx="6007433" cy="707886"/>
          </a:xfrm>
          <a:prstGeom prst="rect">
            <a:avLst/>
          </a:prstGeom>
          <a:noFill/>
        </p:spPr>
        <p:txBody>
          <a:bodyPr wrap="square">
            <a:spAutoFit/>
          </a:bodyPr>
          <a:lstStyle/>
          <a:p>
            <a:r>
              <a:rPr lang="en-US" sz="2000" dirty="0"/>
              <a:t>It’s super cool, but what looks weird? (It’s also very busy for a background, but ok.</a:t>
            </a:r>
          </a:p>
        </p:txBody>
      </p:sp>
      <p:pic>
        <p:nvPicPr>
          <p:cNvPr id="11" name="Picture 10">
            <a:extLst>
              <a:ext uri="{FF2B5EF4-FFF2-40B4-BE49-F238E27FC236}">
                <a16:creationId xmlns:a16="http://schemas.microsoft.com/office/drawing/2014/main" id="{11336DA2-2B83-95E5-F86E-DB19895A95EF}"/>
              </a:ext>
            </a:extLst>
          </p:cNvPr>
          <p:cNvPicPr>
            <a:picLocks noChangeAspect="1"/>
          </p:cNvPicPr>
          <p:nvPr/>
        </p:nvPicPr>
        <p:blipFill>
          <a:blip r:embed="rId4"/>
          <a:stretch>
            <a:fillRect/>
          </a:stretch>
        </p:blipFill>
        <p:spPr>
          <a:xfrm>
            <a:off x="7004245" y="0"/>
            <a:ext cx="5182115" cy="6858000"/>
          </a:xfrm>
          <a:prstGeom prst="rect">
            <a:avLst/>
          </a:prstGeom>
        </p:spPr>
      </p:pic>
    </p:spTree>
    <p:extLst>
      <p:ext uri="{BB962C8B-B14F-4D97-AF65-F5344CB8AC3E}">
        <p14:creationId xmlns:p14="http://schemas.microsoft.com/office/powerpoint/2010/main" val="79403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37A015-5BF5-4F38-9988-FC8CD9B41C0B}"/>
              </a:ext>
            </a:extLst>
          </p:cNvPr>
          <p:cNvSpPr>
            <a:spLocks noGrp="1"/>
          </p:cNvSpPr>
          <p:nvPr>
            <p:ph idx="1"/>
          </p:nvPr>
        </p:nvSpPr>
        <p:spPr>
          <a:xfrm>
            <a:off x="5490587" y="278179"/>
            <a:ext cx="6517193" cy="4351338"/>
          </a:xfrm>
        </p:spPr>
        <p:txBody>
          <a:bodyPr/>
          <a:lstStyle/>
          <a:p>
            <a:r>
              <a:rPr lang="en-US" dirty="0"/>
              <a:t>The second one is symmetric, but it is not a hysteresis loop. A hysteresis loop should also be symmetric around zero magnetization. </a:t>
            </a:r>
          </a:p>
        </p:txBody>
      </p:sp>
      <p:pic>
        <p:nvPicPr>
          <p:cNvPr id="5" name="Picture 4">
            <a:extLst>
              <a:ext uri="{FF2B5EF4-FFF2-40B4-BE49-F238E27FC236}">
                <a16:creationId xmlns:a16="http://schemas.microsoft.com/office/drawing/2014/main" id="{A7A27DB9-DEC0-5611-CFC7-72191126DDC0}"/>
              </a:ext>
            </a:extLst>
          </p:cNvPr>
          <p:cNvPicPr>
            <a:picLocks noChangeAspect="1"/>
          </p:cNvPicPr>
          <p:nvPr/>
        </p:nvPicPr>
        <p:blipFill>
          <a:blip r:embed="rId2"/>
          <a:stretch>
            <a:fillRect/>
          </a:stretch>
        </p:blipFill>
        <p:spPr>
          <a:xfrm>
            <a:off x="8183881" y="1405998"/>
            <a:ext cx="4008120" cy="5452002"/>
          </a:xfrm>
          <a:prstGeom prst="rect">
            <a:avLst/>
          </a:prstGeom>
        </p:spPr>
      </p:pic>
      <p:pic>
        <p:nvPicPr>
          <p:cNvPr id="9" name="Picture 8">
            <a:extLst>
              <a:ext uri="{FF2B5EF4-FFF2-40B4-BE49-F238E27FC236}">
                <a16:creationId xmlns:a16="http://schemas.microsoft.com/office/drawing/2014/main" id="{7D787F4F-2370-1878-1251-D336B482F73F}"/>
              </a:ext>
            </a:extLst>
          </p:cNvPr>
          <p:cNvPicPr>
            <a:picLocks noChangeAspect="1"/>
          </p:cNvPicPr>
          <p:nvPr/>
        </p:nvPicPr>
        <p:blipFill>
          <a:blip r:embed="rId3"/>
          <a:stretch>
            <a:fillRect/>
          </a:stretch>
        </p:blipFill>
        <p:spPr>
          <a:xfrm>
            <a:off x="-30480" y="0"/>
            <a:ext cx="5145403" cy="6858000"/>
          </a:xfrm>
          <a:prstGeom prst="rect">
            <a:avLst/>
          </a:prstGeom>
        </p:spPr>
      </p:pic>
      <p:sp>
        <p:nvSpPr>
          <p:cNvPr id="2" name="Content Placeholder 2">
            <a:extLst>
              <a:ext uri="{FF2B5EF4-FFF2-40B4-BE49-F238E27FC236}">
                <a16:creationId xmlns:a16="http://schemas.microsoft.com/office/drawing/2014/main" id="{E299F2BA-9420-1026-19CE-4674E62555A9}"/>
              </a:ext>
            </a:extLst>
          </p:cNvPr>
          <p:cNvSpPr txBox="1">
            <a:spLocks/>
          </p:cNvSpPr>
          <p:nvPr/>
        </p:nvSpPr>
        <p:spPr>
          <a:xfrm>
            <a:off x="5114924" y="2228483"/>
            <a:ext cx="3331846"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Much better. I'd like it better if the hysteresis loop were better centered at zero applied magnetic field though. Also, the red incoming light arrow has a weird arrow head at the start</a:t>
            </a:r>
          </a:p>
        </p:txBody>
      </p:sp>
    </p:spTree>
    <p:extLst>
      <p:ext uri="{BB962C8B-B14F-4D97-AF65-F5344CB8AC3E}">
        <p14:creationId xmlns:p14="http://schemas.microsoft.com/office/powerpoint/2010/main" val="1955425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420AAA4-8261-940C-0A66-2AABA1218A7F}"/>
              </a:ext>
            </a:extLst>
          </p:cNvPr>
          <p:cNvSpPr>
            <a:spLocks noGrp="1"/>
          </p:cNvSpPr>
          <p:nvPr>
            <p:ph idx="1"/>
          </p:nvPr>
        </p:nvSpPr>
        <p:spPr>
          <a:xfrm>
            <a:off x="5876904" y="351155"/>
            <a:ext cx="5815986" cy="4351338"/>
          </a:xfrm>
        </p:spPr>
        <p:txBody>
          <a:bodyPr>
            <a:normAutofit/>
          </a:bodyPr>
          <a:lstStyle/>
          <a:p>
            <a:r>
              <a:rPr lang="en-US" dirty="0"/>
              <a:t>The arrow is better. The hysteresis loop is a lot worse. The prior one was actually pretty good, but I just need the curve shifted to the right a little such that the area in each quadrant is approximately the same</a:t>
            </a:r>
          </a:p>
          <a:p>
            <a:r>
              <a:rPr lang="en-US" dirty="0"/>
              <a:t>Note that it changed the arrow again. And the loop still isn’t right but better.</a:t>
            </a:r>
          </a:p>
        </p:txBody>
      </p:sp>
      <p:pic>
        <p:nvPicPr>
          <p:cNvPr id="7" name="Picture 6">
            <a:extLst>
              <a:ext uri="{FF2B5EF4-FFF2-40B4-BE49-F238E27FC236}">
                <a16:creationId xmlns:a16="http://schemas.microsoft.com/office/drawing/2014/main" id="{AAD48058-5C93-39E6-7038-F1DEF0EEA214}"/>
              </a:ext>
            </a:extLst>
          </p:cNvPr>
          <p:cNvPicPr>
            <a:picLocks noChangeAspect="1"/>
          </p:cNvPicPr>
          <p:nvPr/>
        </p:nvPicPr>
        <p:blipFill>
          <a:blip r:embed="rId2"/>
          <a:stretch>
            <a:fillRect/>
          </a:stretch>
        </p:blipFill>
        <p:spPr>
          <a:xfrm>
            <a:off x="0" y="0"/>
            <a:ext cx="5050051" cy="6858000"/>
          </a:xfrm>
          <a:prstGeom prst="rect">
            <a:avLst/>
          </a:prstGeom>
        </p:spPr>
      </p:pic>
    </p:spTree>
    <p:extLst>
      <p:ext uri="{BB962C8B-B14F-4D97-AF65-F5344CB8AC3E}">
        <p14:creationId xmlns:p14="http://schemas.microsoft.com/office/powerpoint/2010/main" val="4410799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3C4C290-2D2A-1A0E-0122-3BC9DE7BC97D}"/>
              </a:ext>
            </a:extLst>
          </p:cNvPr>
          <p:cNvPicPr>
            <a:picLocks noChangeAspect="1"/>
          </p:cNvPicPr>
          <p:nvPr/>
        </p:nvPicPr>
        <p:blipFill>
          <a:blip r:embed="rId2"/>
          <a:stretch>
            <a:fillRect/>
          </a:stretch>
        </p:blipFill>
        <p:spPr>
          <a:xfrm>
            <a:off x="0" y="0"/>
            <a:ext cx="5050051" cy="6858000"/>
          </a:xfrm>
          <a:prstGeom prst="rect">
            <a:avLst/>
          </a:prstGeom>
        </p:spPr>
      </p:pic>
      <p:pic>
        <p:nvPicPr>
          <p:cNvPr id="7" name="Picture 6">
            <a:extLst>
              <a:ext uri="{FF2B5EF4-FFF2-40B4-BE49-F238E27FC236}">
                <a16:creationId xmlns:a16="http://schemas.microsoft.com/office/drawing/2014/main" id="{2E5E808F-9393-256F-BFD8-3F3B603D15CB}"/>
              </a:ext>
            </a:extLst>
          </p:cNvPr>
          <p:cNvPicPr>
            <a:picLocks noChangeAspect="1"/>
          </p:cNvPicPr>
          <p:nvPr/>
        </p:nvPicPr>
        <p:blipFill>
          <a:blip r:embed="rId3"/>
          <a:srcRect r="85804" b="71930"/>
          <a:stretch>
            <a:fillRect/>
          </a:stretch>
        </p:blipFill>
        <p:spPr>
          <a:xfrm>
            <a:off x="-92768" y="-108285"/>
            <a:ext cx="730442" cy="1925053"/>
          </a:xfrm>
          <a:prstGeom prst="rect">
            <a:avLst/>
          </a:prstGeom>
        </p:spPr>
      </p:pic>
      <p:pic>
        <p:nvPicPr>
          <p:cNvPr id="9" name="Picture 8">
            <a:extLst>
              <a:ext uri="{FF2B5EF4-FFF2-40B4-BE49-F238E27FC236}">
                <a16:creationId xmlns:a16="http://schemas.microsoft.com/office/drawing/2014/main" id="{FDEBBD1A-511F-A618-1498-5D429FADEDA0}"/>
              </a:ext>
            </a:extLst>
          </p:cNvPr>
          <p:cNvPicPr>
            <a:picLocks noChangeAspect="1"/>
          </p:cNvPicPr>
          <p:nvPr/>
        </p:nvPicPr>
        <p:blipFill>
          <a:blip r:embed="rId4"/>
          <a:stretch>
            <a:fillRect/>
          </a:stretch>
        </p:blipFill>
        <p:spPr>
          <a:xfrm>
            <a:off x="7134842" y="0"/>
            <a:ext cx="5057158" cy="6858000"/>
          </a:xfrm>
          <a:prstGeom prst="rect">
            <a:avLst/>
          </a:prstGeom>
        </p:spPr>
      </p:pic>
      <p:sp>
        <p:nvSpPr>
          <p:cNvPr id="10" name="TextBox 9">
            <a:extLst>
              <a:ext uri="{FF2B5EF4-FFF2-40B4-BE49-F238E27FC236}">
                <a16:creationId xmlns:a16="http://schemas.microsoft.com/office/drawing/2014/main" id="{5C1A379C-3A2F-6560-2822-FE8CCD169371}"/>
              </a:ext>
            </a:extLst>
          </p:cNvPr>
          <p:cNvSpPr txBox="1"/>
          <p:nvPr/>
        </p:nvSpPr>
        <p:spPr>
          <a:xfrm>
            <a:off x="5164853" y="552659"/>
            <a:ext cx="1808703" cy="3970318"/>
          </a:xfrm>
          <a:prstGeom prst="rect">
            <a:avLst/>
          </a:prstGeom>
          <a:noFill/>
        </p:spPr>
        <p:txBody>
          <a:bodyPr wrap="square" rtlCol="0">
            <a:spAutoFit/>
          </a:bodyPr>
          <a:lstStyle/>
          <a:p>
            <a:r>
              <a:rPr lang="en-US" dirty="0"/>
              <a:t>It now fills like </a:t>
            </a:r>
            <a:r>
              <a:rPr lang="en-US" dirty="0" err="1"/>
              <a:t>chatgpt</a:t>
            </a:r>
            <a:r>
              <a:rPr lang="en-US" dirty="0"/>
              <a:t> is just trying to get me to pay for the service. There was no reason for it to mess up the arrow. </a:t>
            </a:r>
          </a:p>
          <a:p>
            <a:endParaRPr lang="en-US" dirty="0"/>
          </a:p>
          <a:p>
            <a:r>
              <a:rPr lang="en-US" dirty="0"/>
              <a:t>Thankfully, I was able to combine two to get close enough to what I want.</a:t>
            </a:r>
          </a:p>
        </p:txBody>
      </p:sp>
    </p:spTree>
    <p:extLst>
      <p:ext uri="{BB962C8B-B14F-4D97-AF65-F5344CB8AC3E}">
        <p14:creationId xmlns:p14="http://schemas.microsoft.com/office/powerpoint/2010/main" val="2049396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xit" presetSubtype="0" fill="hold" nodeType="withEffect">
                                  <p:stCondLst>
                                    <p:cond delay="0"/>
                                  </p:stCondLst>
                                  <p:childTnLst>
                                    <p:set>
                                      <p:cBhvr>
                                        <p:cTn id="12"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1EAB2-408F-3E5F-CD62-6A39273203A3}"/>
              </a:ext>
            </a:extLst>
          </p:cNvPr>
          <p:cNvSpPr>
            <a:spLocks noGrp="1"/>
          </p:cNvSpPr>
          <p:nvPr>
            <p:ph type="title"/>
          </p:nvPr>
        </p:nvSpPr>
        <p:spPr>
          <a:xfrm>
            <a:off x="5351403" y="2103437"/>
            <a:ext cx="6003324" cy="1325563"/>
          </a:xfrm>
        </p:spPr>
        <p:txBody>
          <a:bodyPr>
            <a:normAutofit fontScale="90000"/>
          </a:bodyPr>
          <a:lstStyle/>
          <a:p>
            <a:r>
              <a:rPr lang="en-US" dirty="0"/>
              <a:t>I didn’t notice the arrow direction</a:t>
            </a:r>
            <a:br>
              <a:rPr lang="en-US" dirty="0"/>
            </a:br>
            <a:br>
              <a:rPr lang="en-US" dirty="0"/>
            </a:br>
            <a:r>
              <a:rPr lang="en-US" dirty="0"/>
              <a:t>I suppose I could have asked it to reverse the arrows but I decided it would probably mess up, so I just screenshotted them and rotated them myself</a:t>
            </a:r>
          </a:p>
        </p:txBody>
      </p:sp>
      <p:pic>
        <p:nvPicPr>
          <p:cNvPr id="5" name="Picture 4">
            <a:extLst>
              <a:ext uri="{FF2B5EF4-FFF2-40B4-BE49-F238E27FC236}">
                <a16:creationId xmlns:a16="http://schemas.microsoft.com/office/drawing/2014/main" id="{3035A976-D358-12C3-E9F5-5F1E53722654}"/>
              </a:ext>
            </a:extLst>
          </p:cNvPr>
          <p:cNvPicPr>
            <a:picLocks noChangeAspect="1"/>
          </p:cNvPicPr>
          <p:nvPr/>
        </p:nvPicPr>
        <p:blipFill>
          <a:blip r:embed="rId2"/>
          <a:stretch>
            <a:fillRect/>
          </a:stretch>
        </p:blipFill>
        <p:spPr>
          <a:xfrm>
            <a:off x="0" y="0"/>
            <a:ext cx="5059181" cy="6858000"/>
          </a:xfrm>
          <a:prstGeom prst="rect">
            <a:avLst/>
          </a:prstGeom>
        </p:spPr>
      </p:pic>
    </p:spTree>
    <p:extLst>
      <p:ext uri="{BB962C8B-B14F-4D97-AF65-F5344CB8AC3E}">
        <p14:creationId xmlns:p14="http://schemas.microsoft.com/office/powerpoint/2010/main" val="2859398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B4800-CDAB-2610-C0F4-5282346761FA}"/>
              </a:ext>
            </a:extLst>
          </p:cNvPr>
          <p:cNvSpPr>
            <a:spLocks noGrp="1"/>
          </p:cNvSpPr>
          <p:nvPr>
            <p:ph type="title"/>
          </p:nvPr>
        </p:nvSpPr>
        <p:spPr/>
        <p:txBody>
          <a:bodyPr>
            <a:normAutofit fontScale="90000"/>
          </a:bodyPr>
          <a:lstStyle/>
          <a:p>
            <a:r>
              <a:rPr lang="en-US" dirty="0"/>
              <a:t>These are examples of guiding AI to give you the pictures you want. Do you have other examples?</a:t>
            </a:r>
          </a:p>
        </p:txBody>
      </p:sp>
      <p:sp>
        <p:nvSpPr>
          <p:cNvPr id="3" name="Content Placeholder 2">
            <a:extLst>
              <a:ext uri="{FF2B5EF4-FFF2-40B4-BE49-F238E27FC236}">
                <a16:creationId xmlns:a16="http://schemas.microsoft.com/office/drawing/2014/main" id="{C9A7C650-C511-56F9-707B-62DFD8852ABD}"/>
              </a:ext>
            </a:extLst>
          </p:cNvPr>
          <p:cNvSpPr>
            <a:spLocks noGrp="1"/>
          </p:cNvSpPr>
          <p:nvPr>
            <p:ph idx="1"/>
          </p:nvPr>
        </p:nvSpPr>
        <p:spPr/>
        <p:txBody>
          <a:bodyPr/>
          <a:lstStyle/>
          <a:p>
            <a:r>
              <a:rPr lang="en-US" dirty="0"/>
              <a:t>My example related to this class </a:t>
            </a:r>
          </a:p>
          <a:p>
            <a:r>
              <a:rPr lang="en-US" dirty="0"/>
              <a:t>Phrases that help</a:t>
            </a:r>
          </a:p>
        </p:txBody>
      </p:sp>
    </p:spTree>
    <p:extLst>
      <p:ext uri="{BB962C8B-B14F-4D97-AF65-F5344CB8AC3E}">
        <p14:creationId xmlns:p14="http://schemas.microsoft.com/office/powerpoint/2010/main" val="27936287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56904FC-7190-E62B-7271-283F4599282F}"/>
              </a:ext>
            </a:extLst>
          </p:cNvPr>
          <p:cNvSpPr>
            <a:spLocks noGrp="1"/>
          </p:cNvSpPr>
          <p:nvPr>
            <p:ph type="title"/>
          </p:nvPr>
        </p:nvSpPr>
        <p:spPr>
          <a:xfrm>
            <a:off x="838200" y="930911"/>
            <a:ext cx="10515600" cy="1325563"/>
          </a:xfrm>
        </p:spPr>
        <p:txBody>
          <a:bodyPr>
            <a:noAutofit/>
          </a:bodyPr>
          <a:lstStyle/>
          <a:p>
            <a:pPr algn="ctr"/>
            <a:r>
              <a:rPr lang="en-US" sz="4800" dirty="0"/>
              <a:t>These pictures are examples of how AI can give cool looking stuff….</a:t>
            </a:r>
            <a:br>
              <a:rPr lang="en-US" sz="4800" dirty="0"/>
            </a:br>
            <a:r>
              <a:rPr lang="en-US" sz="4800" dirty="0"/>
              <a:t>A similar thing is true for writing. </a:t>
            </a:r>
            <a:br>
              <a:rPr lang="en-US" sz="4800" dirty="0"/>
            </a:br>
            <a:br>
              <a:rPr lang="en-US" sz="4800" dirty="0"/>
            </a:br>
            <a:r>
              <a:rPr lang="en-US" sz="4800" dirty="0"/>
              <a:t>What is the purpose of learning?</a:t>
            </a:r>
          </a:p>
        </p:txBody>
      </p:sp>
      <p:pic>
        <p:nvPicPr>
          <p:cNvPr id="8" name="Picture 7">
            <a:extLst>
              <a:ext uri="{FF2B5EF4-FFF2-40B4-BE49-F238E27FC236}">
                <a16:creationId xmlns:a16="http://schemas.microsoft.com/office/drawing/2014/main" id="{8018E490-E082-E739-5B2D-351B38D207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90900" y="3223260"/>
            <a:ext cx="5433059" cy="3622039"/>
          </a:xfrm>
          <a:prstGeom prst="rect">
            <a:avLst/>
          </a:prstGeom>
        </p:spPr>
      </p:pic>
    </p:spTree>
    <p:extLst>
      <p:ext uri="{BB962C8B-B14F-4D97-AF65-F5344CB8AC3E}">
        <p14:creationId xmlns:p14="http://schemas.microsoft.com/office/powerpoint/2010/main" val="19817861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D3D5B-C72B-68F8-BF56-604FE7B0CA27}"/>
              </a:ext>
            </a:extLst>
          </p:cNvPr>
          <p:cNvSpPr>
            <a:spLocks noGrp="1"/>
          </p:cNvSpPr>
          <p:nvPr>
            <p:ph type="title"/>
          </p:nvPr>
        </p:nvSpPr>
        <p:spPr/>
        <p:txBody>
          <a:bodyPr>
            <a:normAutofit/>
          </a:bodyPr>
          <a:lstStyle/>
          <a:p>
            <a:r>
              <a:rPr lang="en-US" sz="5400" dirty="0"/>
              <a:t>A career in physics requires:</a:t>
            </a:r>
          </a:p>
        </p:txBody>
      </p:sp>
      <p:sp>
        <p:nvSpPr>
          <p:cNvPr id="3" name="Content Placeholder 2">
            <a:extLst>
              <a:ext uri="{FF2B5EF4-FFF2-40B4-BE49-F238E27FC236}">
                <a16:creationId xmlns:a16="http://schemas.microsoft.com/office/drawing/2014/main" id="{238D4A34-A846-9BFE-B2A1-5A98655B07D5}"/>
              </a:ext>
            </a:extLst>
          </p:cNvPr>
          <p:cNvSpPr>
            <a:spLocks noGrp="1"/>
          </p:cNvSpPr>
          <p:nvPr>
            <p:ph idx="1"/>
          </p:nvPr>
        </p:nvSpPr>
        <p:spPr/>
        <p:txBody>
          <a:bodyPr>
            <a:normAutofit fontScale="92500" lnSpcReduction="20000"/>
          </a:bodyPr>
          <a:lstStyle/>
          <a:p>
            <a:r>
              <a:rPr lang="en-US" sz="6000" dirty="0"/>
              <a:t>Knowledge</a:t>
            </a:r>
          </a:p>
          <a:p>
            <a:r>
              <a:rPr lang="en-US" sz="6000" dirty="0"/>
              <a:t>Critical Thinking</a:t>
            </a:r>
          </a:p>
          <a:p>
            <a:r>
              <a:rPr lang="en-US" sz="6000" dirty="0"/>
              <a:t>Communication Skills</a:t>
            </a:r>
          </a:p>
          <a:p>
            <a:pPr marL="0" indent="0">
              <a:buNone/>
            </a:pPr>
            <a:endParaRPr lang="en-US" sz="6000" dirty="0"/>
          </a:p>
          <a:p>
            <a:pPr marL="0" indent="0" algn="ctr">
              <a:buNone/>
            </a:pPr>
            <a:r>
              <a:rPr lang="en-US" sz="6000" dirty="0"/>
              <a:t>In what ways can AI help or hurt these?</a:t>
            </a:r>
          </a:p>
        </p:txBody>
      </p:sp>
    </p:spTree>
    <p:extLst>
      <p:ext uri="{BB962C8B-B14F-4D97-AF65-F5344CB8AC3E}">
        <p14:creationId xmlns:p14="http://schemas.microsoft.com/office/powerpoint/2010/main" val="39986118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A64A3-C7A4-EE76-F70E-DC73FF1B196B}"/>
              </a:ext>
            </a:extLst>
          </p:cNvPr>
          <p:cNvSpPr>
            <a:spLocks noGrp="1"/>
          </p:cNvSpPr>
          <p:nvPr>
            <p:ph type="title"/>
          </p:nvPr>
        </p:nvSpPr>
        <p:spPr/>
        <p:txBody>
          <a:bodyPr/>
          <a:lstStyle/>
          <a:p>
            <a:pPr algn="ctr"/>
            <a:r>
              <a:rPr lang="en-US" dirty="0"/>
              <a:t>If AI were to go away forever, could you still survive?</a:t>
            </a:r>
          </a:p>
        </p:txBody>
      </p:sp>
    </p:spTree>
    <p:extLst>
      <p:ext uri="{BB962C8B-B14F-4D97-AF65-F5344CB8AC3E}">
        <p14:creationId xmlns:p14="http://schemas.microsoft.com/office/powerpoint/2010/main" val="4137663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graphicFrame>
        <p:nvGraphicFramePr>
          <p:cNvPr id="309" name="Google Shape;309;g3f9ee41cee2_0_1"/>
          <p:cNvGraphicFramePr/>
          <p:nvPr>
            <p:extLst>
              <p:ext uri="{D42A27DB-BD31-4B8C-83A1-F6EECF244321}">
                <p14:modId xmlns:p14="http://schemas.microsoft.com/office/powerpoint/2010/main" val="3645972730"/>
              </p:ext>
            </p:extLst>
          </p:nvPr>
        </p:nvGraphicFramePr>
        <p:xfrm>
          <a:off x="-124767" y="2010850"/>
          <a:ext cx="12441534" cy="4210750"/>
        </p:xfrm>
        <a:graphic>
          <a:graphicData uri="http://schemas.openxmlformats.org/drawingml/2006/table">
            <a:tbl>
              <a:tblPr>
                <a:noFill/>
              </a:tblPr>
              <a:tblGrid>
                <a:gridCol w="6468367">
                  <a:extLst>
                    <a:ext uri="{9D8B030D-6E8A-4147-A177-3AD203B41FA5}">
                      <a16:colId xmlns:a16="http://schemas.microsoft.com/office/drawing/2014/main" val="20000"/>
                    </a:ext>
                  </a:extLst>
                </a:gridCol>
                <a:gridCol w="5973167">
                  <a:extLst>
                    <a:ext uri="{9D8B030D-6E8A-4147-A177-3AD203B41FA5}">
                      <a16:colId xmlns:a16="http://schemas.microsoft.com/office/drawing/2014/main" val="20001"/>
                    </a:ext>
                  </a:extLst>
                </a:gridCol>
              </a:tblGrid>
              <a:tr h="0">
                <a:tc>
                  <a:txBody>
                    <a:bodyPr/>
                    <a:lstStyle/>
                    <a:p>
                      <a:pPr marL="0" marR="0" lvl="0" indent="0" algn="ctr" rtl="0">
                        <a:lnSpc>
                          <a:spcPct val="120000"/>
                        </a:lnSpc>
                        <a:spcBef>
                          <a:spcPts val="0"/>
                        </a:spcBef>
                        <a:spcAft>
                          <a:spcPts val="0"/>
                        </a:spcAft>
                        <a:buNone/>
                      </a:pPr>
                      <a:r>
                        <a:rPr lang="en-US" sz="3900" b="1" u="none" strike="noStrike" cap="none" dirty="0">
                          <a:solidFill>
                            <a:srgbClr val="000000"/>
                          </a:solidFill>
                          <a:latin typeface="Montserrat"/>
                          <a:ea typeface="Montserrat"/>
                          <a:cs typeface="Montserrat"/>
                          <a:sym typeface="Montserrat"/>
                        </a:rPr>
                        <a:t>MYTH</a:t>
                      </a:r>
                      <a:endParaRPr sz="800" u="none" strike="noStrike" cap="none" dirty="0"/>
                    </a:p>
                  </a:txBody>
                  <a:tcPr marL="127000" marR="127000" marT="127000" marB="12700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4998AD"/>
                    </a:solidFill>
                  </a:tcPr>
                </a:tc>
                <a:tc>
                  <a:txBody>
                    <a:bodyPr/>
                    <a:lstStyle/>
                    <a:p>
                      <a:pPr marL="0" marR="0" lvl="0" indent="0" algn="ctr" rtl="0">
                        <a:lnSpc>
                          <a:spcPct val="120000"/>
                        </a:lnSpc>
                        <a:spcBef>
                          <a:spcPts val="0"/>
                        </a:spcBef>
                        <a:spcAft>
                          <a:spcPts val="0"/>
                        </a:spcAft>
                        <a:buNone/>
                      </a:pPr>
                      <a:r>
                        <a:rPr lang="en-US" sz="3900" b="1" u="none" strike="noStrike" cap="none" dirty="0">
                          <a:solidFill>
                            <a:srgbClr val="000000"/>
                          </a:solidFill>
                          <a:latin typeface="Montserrat"/>
                          <a:ea typeface="Montserrat"/>
                          <a:cs typeface="Montserrat"/>
                          <a:sym typeface="Montserrat"/>
                        </a:rPr>
                        <a:t>REALITY</a:t>
                      </a:r>
                      <a:endParaRPr sz="800" u="none" strike="noStrike" cap="none" dirty="0"/>
                    </a:p>
                  </a:txBody>
                  <a:tcPr marL="127000" marR="127000" marT="127000" marB="12700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4998AD"/>
                    </a:solidFill>
                  </a:tcPr>
                </a:tc>
                <a:extLst>
                  <a:ext uri="{0D108BD9-81ED-4DB2-BD59-A6C34878D82A}">
                    <a16:rowId xmlns:a16="http://schemas.microsoft.com/office/drawing/2014/main" val="10000"/>
                  </a:ext>
                </a:extLst>
              </a:tr>
              <a:tr h="1056405">
                <a:tc>
                  <a:txBody>
                    <a:bodyPr/>
                    <a:lstStyle/>
                    <a:p>
                      <a:pPr marL="0" marR="0" lvl="0" indent="0" algn="ctr" rtl="0">
                        <a:lnSpc>
                          <a:spcPct val="130000"/>
                        </a:lnSpc>
                        <a:spcBef>
                          <a:spcPts val="0"/>
                        </a:spcBef>
                        <a:spcAft>
                          <a:spcPts val="0"/>
                        </a:spcAft>
                        <a:buNone/>
                      </a:pPr>
                      <a:r>
                        <a:rPr lang="en-US" sz="2400" u="none" strike="noStrike" cap="none">
                          <a:solidFill>
                            <a:srgbClr val="000000"/>
                          </a:solidFill>
                          <a:latin typeface="Montserrat"/>
                          <a:ea typeface="Montserrat"/>
                          <a:cs typeface="Montserrat"/>
                          <a:sym typeface="Montserrat"/>
                        </a:rPr>
                        <a:t>AI is replacing researchers.</a:t>
                      </a:r>
                      <a:endParaRPr sz="1100" u="none" strike="noStrike" cap="none"/>
                    </a:p>
                  </a:txBody>
                  <a:tcPr marL="127000" marR="127000" marT="127000" marB="12700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98BEC8"/>
                    </a:solidFill>
                  </a:tcPr>
                </a:tc>
                <a:tc>
                  <a:txBody>
                    <a:bodyPr/>
                    <a:lstStyle/>
                    <a:p>
                      <a:pPr marL="0" marR="0" lvl="0" indent="0" algn="ctr" rtl="0">
                        <a:lnSpc>
                          <a:spcPct val="130000"/>
                        </a:lnSpc>
                        <a:spcBef>
                          <a:spcPts val="0"/>
                        </a:spcBef>
                        <a:spcAft>
                          <a:spcPts val="0"/>
                        </a:spcAft>
                        <a:buNone/>
                      </a:pPr>
                      <a:r>
                        <a:rPr lang="en-US" sz="2400" u="none" strike="noStrike" cap="none" dirty="0">
                          <a:solidFill>
                            <a:srgbClr val="000000"/>
                          </a:solidFill>
                          <a:latin typeface="Montserrat"/>
                          <a:ea typeface="Montserrat"/>
                          <a:cs typeface="Montserrat"/>
                          <a:sym typeface="Montserrat"/>
                        </a:rPr>
                        <a:t>AI automates tasks, not scholarly communication or judgment.</a:t>
                      </a:r>
                      <a:endParaRPr sz="1100" u="none" strike="noStrike" cap="none" dirty="0"/>
                    </a:p>
                  </a:txBody>
                  <a:tcPr marL="127000" marR="127000" marT="127000" marB="12700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98BEC8"/>
                    </a:solidFill>
                  </a:tcPr>
                </a:tc>
                <a:extLst>
                  <a:ext uri="{0D108BD9-81ED-4DB2-BD59-A6C34878D82A}">
                    <a16:rowId xmlns:a16="http://schemas.microsoft.com/office/drawing/2014/main" val="10001"/>
                  </a:ext>
                </a:extLst>
              </a:tr>
              <a:tr h="1916180">
                <a:tc>
                  <a:txBody>
                    <a:bodyPr/>
                    <a:lstStyle/>
                    <a:p>
                      <a:pPr marL="0" marR="0" lvl="0" indent="0" algn="ctr" rtl="0">
                        <a:lnSpc>
                          <a:spcPct val="130000"/>
                        </a:lnSpc>
                        <a:spcBef>
                          <a:spcPts val="0"/>
                        </a:spcBef>
                        <a:spcAft>
                          <a:spcPts val="0"/>
                        </a:spcAft>
                        <a:buNone/>
                      </a:pPr>
                      <a:r>
                        <a:rPr lang="en-US" sz="2400" u="none" strike="noStrike" cap="none" dirty="0">
                          <a:solidFill>
                            <a:srgbClr val="000000"/>
                          </a:solidFill>
                          <a:latin typeface="Montserrat"/>
                          <a:ea typeface="Montserrat"/>
                          <a:cs typeface="Montserrat"/>
                          <a:sym typeface="Montserrat"/>
                        </a:rPr>
                        <a:t>AI knows everything.</a:t>
                      </a:r>
                      <a:endParaRPr sz="1100" u="none" strike="noStrike" cap="none" dirty="0"/>
                    </a:p>
                  </a:txBody>
                  <a:tcPr marL="127000" marR="127000" marT="127000" marB="12700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98BEC8"/>
                    </a:solidFill>
                  </a:tcPr>
                </a:tc>
                <a:tc>
                  <a:txBody>
                    <a:bodyPr/>
                    <a:lstStyle/>
                    <a:p>
                      <a:pPr marL="0" marR="0" lvl="0" indent="0" algn="ctr" rtl="0">
                        <a:lnSpc>
                          <a:spcPct val="130000"/>
                        </a:lnSpc>
                        <a:spcBef>
                          <a:spcPts val="0"/>
                        </a:spcBef>
                        <a:spcAft>
                          <a:spcPts val="0"/>
                        </a:spcAft>
                        <a:buNone/>
                      </a:pPr>
                      <a:r>
                        <a:rPr lang="en-US" sz="2400" u="none" strike="noStrike" cap="none" dirty="0">
                          <a:solidFill>
                            <a:srgbClr val="000000"/>
                          </a:solidFill>
                          <a:latin typeface="Montserrat"/>
                          <a:ea typeface="Montserrat"/>
                          <a:cs typeface="Montserrat"/>
                          <a:sym typeface="Montserrat"/>
                        </a:rPr>
                        <a:t>AI tools like ChatGPT predict language and may be confidently wrong. Also prone to bias and hallucination. </a:t>
                      </a:r>
                      <a:endParaRPr sz="1100" u="none" strike="noStrike" cap="none" dirty="0"/>
                    </a:p>
                  </a:txBody>
                  <a:tcPr marL="127000" marR="127000" marT="127000" marB="12700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98BEC8"/>
                    </a:solidFill>
                  </a:tcPr>
                </a:tc>
                <a:extLst>
                  <a:ext uri="{0D108BD9-81ED-4DB2-BD59-A6C34878D82A}">
                    <a16:rowId xmlns:a16="http://schemas.microsoft.com/office/drawing/2014/main" val="10002"/>
                  </a:ext>
                </a:extLst>
              </a:tr>
            </a:tbl>
          </a:graphicData>
        </a:graphic>
      </p:graphicFrame>
      <p:sp>
        <p:nvSpPr>
          <p:cNvPr id="2" name="Title 1">
            <a:extLst>
              <a:ext uri="{FF2B5EF4-FFF2-40B4-BE49-F238E27FC236}">
                <a16:creationId xmlns:a16="http://schemas.microsoft.com/office/drawing/2014/main" id="{BEAFC5D5-DE91-A345-6AD3-3790523E3240}"/>
              </a:ext>
            </a:extLst>
          </p:cNvPr>
          <p:cNvSpPr>
            <a:spLocks noGrp="1"/>
          </p:cNvSpPr>
          <p:nvPr>
            <p:ph type="title"/>
          </p:nvPr>
        </p:nvSpPr>
        <p:spPr>
          <a:xfrm>
            <a:off x="838200" y="10049"/>
            <a:ext cx="10515600" cy="803868"/>
          </a:xfrm>
        </p:spPr>
        <p:txBody>
          <a:bodyPr/>
          <a:lstStyle/>
          <a:p>
            <a:pPr algn="ctr"/>
            <a:r>
              <a:rPr lang="en-US" dirty="0"/>
              <a:t>The Librarian Rushed Through These</a:t>
            </a:r>
          </a:p>
        </p:txBody>
      </p:sp>
      <p:sp>
        <p:nvSpPr>
          <p:cNvPr id="3" name="TextBox 2">
            <a:extLst>
              <a:ext uri="{FF2B5EF4-FFF2-40B4-BE49-F238E27FC236}">
                <a16:creationId xmlns:a16="http://schemas.microsoft.com/office/drawing/2014/main" id="{8861E14D-7DA6-8E43-53C9-3692E7CFB1FC}"/>
              </a:ext>
            </a:extLst>
          </p:cNvPr>
          <p:cNvSpPr txBox="1"/>
          <p:nvPr/>
        </p:nvSpPr>
        <p:spPr>
          <a:xfrm>
            <a:off x="552240" y="625855"/>
            <a:ext cx="11087519" cy="1384995"/>
          </a:xfrm>
          <a:prstGeom prst="rect">
            <a:avLst/>
          </a:prstGeom>
          <a:noFill/>
        </p:spPr>
        <p:txBody>
          <a:bodyPr wrap="square" rtlCol="0">
            <a:spAutoFit/>
          </a:bodyPr>
          <a:lstStyle/>
          <a:p>
            <a:pPr algn="ctr"/>
            <a:r>
              <a:rPr lang="en-US" sz="2800" dirty="0"/>
              <a:t>I think of AI like an enthusiastic and confident graduate student who still sometimes misunderstands/makes mistakes and needs corrected. I never let me graduate students submit their work without my review!</a:t>
            </a:r>
          </a:p>
        </p:txBody>
      </p:sp>
      <p:sp>
        <p:nvSpPr>
          <p:cNvPr id="4" name="TextBox 3">
            <a:extLst>
              <a:ext uri="{FF2B5EF4-FFF2-40B4-BE49-F238E27FC236}">
                <a16:creationId xmlns:a16="http://schemas.microsoft.com/office/drawing/2014/main" id="{0DC0AD2A-DED8-C8B4-283A-58C4CB09C17F}"/>
              </a:ext>
            </a:extLst>
          </p:cNvPr>
          <p:cNvSpPr txBox="1"/>
          <p:nvPr/>
        </p:nvSpPr>
        <p:spPr>
          <a:xfrm>
            <a:off x="-1" y="6033329"/>
            <a:ext cx="12191999" cy="954107"/>
          </a:xfrm>
          <a:prstGeom prst="rect">
            <a:avLst/>
          </a:prstGeom>
          <a:noFill/>
        </p:spPr>
        <p:txBody>
          <a:bodyPr wrap="square" rtlCol="0">
            <a:spAutoFit/>
          </a:bodyPr>
          <a:lstStyle/>
          <a:p>
            <a:pPr algn="ctr"/>
            <a:r>
              <a:rPr lang="en-US" sz="2800" dirty="0"/>
              <a:t>Trust no one, particularly AI. Even experienced scientists make mistakes! Currently, not typically as many as AI. Make a good team though.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93E29-DE47-3235-88EF-8DF3017EEB7B}"/>
              </a:ext>
            </a:extLst>
          </p:cNvPr>
          <p:cNvSpPr>
            <a:spLocks noGrp="1"/>
          </p:cNvSpPr>
          <p:nvPr>
            <p:ph type="title"/>
          </p:nvPr>
        </p:nvSpPr>
        <p:spPr>
          <a:xfrm>
            <a:off x="838200" y="18255"/>
            <a:ext cx="10515600" cy="1325563"/>
          </a:xfrm>
        </p:spPr>
        <p:txBody>
          <a:bodyPr>
            <a:normAutofit/>
          </a:bodyPr>
          <a:lstStyle/>
          <a:p>
            <a:pPr algn="ctr"/>
            <a:r>
              <a:rPr lang="en-US" dirty="0"/>
              <a:t>While I have mixed feelings about AI, here are </a:t>
            </a:r>
            <a:r>
              <a:rPr lang="en-US" u="sng" dirty="0"/>
              <a:t>my</a:t>
            </a:r>
            <a:r>
              <a:rPr lang="en-US" dirty="0"/>
              <a:t> favorite ways to use it. </a:t>
            </a:r>
          </a:p>
        </p:txBody>
      </p:sp>
      <p:sp>
        <p:nvSpPr>
          <p:cNvPr id="3" name="Content Placeholder 2">
            <a:extLst>
              <a:ext uri="{FF2B5EF4-FFF2-40B4-BE49-F238E27FC236}">
                <a16:creationId xmlns:a16="http://schemas.microsoft.com/office/drawing/2014/main" id="{6FC17F9B-A3EB-E288-402A-943E7143575A}"/>
              </a:ext>
            </a:extLst>
          </p:cNvPr>
          <p:cNvSpPr>
            <a:spLocks noGrp="1"/>
          </p:cNvSpPr>
          <p:nvPr>
            <p:ph idx="1"/>
          </p:nvPr>
        </p:nvSpPr>
        <p:spPr>
          <a:xfrm>
            <a:off x="430306" y="1343817"/>
            <a:ext cx="11607501" cy="5514183"/>
          </a:xfrm>
        </p:spPr>
        <p:txBody>
          <a:bodyPr>
            <a:normAutofit fontScale="85000" lnSpcReduction="20000"/>
          </a:bodyPr>
          <a:lstStyle/>
          <a:p>
            <a:r>
              <a:rPr lang="en-US" dirty="0"/>
              <a:t>ChatGPT makes really cool looking pictures, but need checked</a:t>
            </a:r>
          </a:p>
          <a:p>
            <a:r>
              <a:rPr lang="en-US" dirty="0"/>
              <a:t>Brainstorming the best keywords when searching for papers (try first)</a:t>
            </a:r>
          </a:p>
          <a:p>
            <a:r>
              <a:rPr lang="en-US" dirty="0"/>
              <a:t>Sometimes I’m looking for something very specific in a paper where I know where keywords will not work. Example: Are there any papers you can find that discuss why the ratio of the crystal field effect of spectroscopy should vary for different niobium oxides?</a:t>
            </a:r>
          </a:p>
          <a:p>
            <a:r>
              <a:rPr lang="en-US" dirty="0"/>
              <a:t>When there isn’t a review paper in my field of interest, AI can be a good start. (try first because a review paper will be much more accurate but maybe not as updated)</a:t>
            </a:r>
          </a:p>
          <a:p>
            <a:r>
              <a:rPr lang="en-US" dirty="0"/>
              <a:t>While I always practice building my own scientific stories, if I really can’t figure out how to piece it together, AI will give me ideas. Not always good ones though. (try first)</a:t>
            </a:r>
          </a:p>
          <a:p>
            <a:r>
              <a:rPr lang="en-US" dirty="0"/>
              <a:t>AI is an OK peer reviewer. It won’t catch everything but some.</a:t>
            </a:r>
          </a:p>
          <a:p>
            <a:r>
              <a:rPr lang="en-US" dirty="0"/>
              <a:t>Improving graphs. Most scientists typically have trouble thinking about how to do more than just show their data in a graph. AI will provide ideas if you say what you are trying to emphasize. (try first)</a:t>
            </a:r>
          </a:p>
          <a:p>
            <a:r>
              <a:rPr lang="en-US" dirty="0"/>
              <a:t>Troubleshooting problems.</a:t>
            </a:r>
          </a:p>
          <a:p>
            <a:r>
              <a:rPr lang="en-US" dirty="0"/>
              <a:t>Multidisciplinary research. Every field has its own jargon that make talking between disciplines really hard. AI does this better than the vast majority (not all) scientists.</a:t>
            </a:r>
          </a:p>
          <a:p>
            <a:endParaRPr lang="en-US" dirty="0"/>
          </a:p>
        </p:txBody>
      </p:sp>
      <p:sp>
        <p:nvSpPr>
          <p:cNvPr id="6" name="TextBox 5">
            <a:extLst>
              <a:ext uri="{FF2B5EF4-FFF2-40B4-BE49-F238E27FC236}">
                <a16:creationId xmlns:a16="http://schemas.microsoft.com/office/drawing/2014/main" id="{D53A33B2-F242-4E69-8A57-8462A5B2E44A}"/>
              </a:ext>
            </a:extLst>
          </p:cNvPr>
          <p:cNvSpPr txBox="1"/>
          <p:nvPr/>
        </p:nvSpPr>
        <p:spPr>
          <a:xfrm>
            <a:off x="9927771" y="763367"/>
            <a:ext cx="1828800" cy="369332"/>
          </a:xfrm>
          <a:prstGeom prst="rect">
            <a:avLst/>
          </a:prstGeom>
          <a:noFill/>
        </p:spPr>
        <p:txBody>
          <a:bodyPr wrap="square" rtlCol="0">
            <a:spAutoFit/>
          </a:bodyPr>
          <a:lstStyle/>
          <a:p>
            <a:r>
              <a:rPr lang="en-US" dirty="0"/>
              <a:t>Theme: Try first</a:t>
            </a:r>
          </a:p>
        </p:txBody>
      </p:sp>
    </p:spTree>
    <p:extLst>
      <p:ext uri="{BB962C8B-B14F-4D97-AF65-F5344CB8AC3E}">
        <p14:creationId xmlns:p14="http://schemas.microsoft.com/office/powerpoint/2010/main" val="1321791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26BEC-F6A5-BC5E-C1BB-18742D990574}"/>
              </a:ext>
            </a:extLst>
          </p:cNvPr>
          <p:cNvSpPr>
            <a:spLocks noGrp="1"/>
          </p:cNvSpPr>
          <p:nvPr>
            <p:ph type="title"/>
          </p:nvPr>
        </p:nvSpPr>
        <p:spPr>
          <a:xfrm>
            <a:off x="838200" y="18255"/>
            <a:ext cx="10515600" cy="781845"/>
          </a:xfrm>
        </p:spPr>
        <p:txBody>
          <a:bodyPr/>
          <a:lstStyle/>
          <a:p>
            <a:r>
              <a:rPr lang="en-US" dirty="0"/>
              <a:t>What is AI not good at? </a:t>
            </a:r>
          </a:p>
        </p:txBody>
      </p:sp>
      <p:sp>
        <p:nvSpPr>
          <p:cNvPr id="3" name="Content Placeholder 2">
            <a:extLst>
              <a:ext uri="{FF2B5EF4-FFF2-40B4-BE49-F238E27FC236}">
                <a16:creationId xmlns:a16="http://schemas.microsoft.com/office/drawing/2014/main" id="{E0B984D6-ABDC-5E09-25BC-892B3E638C35}"/>
              </a:ext>
            </a:extLst>
          </p:cNvPr>
          <p:cNvSpPr>
            <a:spLocks noGrp="1"/>
          </p:cNvSpPr>
          <p:nvPr>
            <p:ph idx="1"/>
          </p:nvPr>
        </p:nvSpPr>
        <p:spPr>
          <a:xfrm>
            <a:off x="838200" y="922654"/>
            <a:ext cx="10515600" cy="5683886"/>
          </a:xfrm>
        </p:spPr>
        <p:txBody>
          <a:bodyPr>
            <a:normAutofit fontScale="92500" lnSpcReduction="10000"/>
          </a:bodyPr>
          <a:lstStyle/>
          <a:p>
            <a:r>
              <a:rPr lang="en-US" dirty="0"/>
              <a:t>Apparently giving realistic hiking information</a:t>
            </a:r>
          </a:p>
          <a:p>
            <a:r>
              <a:rPr lang="en-US" dirty="0"/>
              <a:t>Dealing with anything novel. </a:t>
            </a:r>
          </a:p>
          <a:p>
            <a:r>
              <a:rPr lang="en-US" dirty="0"/>
              <a:t>Knowing when it is wrong. It will give it to you in a very convincing fashion that makes it quite challenging for many (particularly novices) to recognize errors. It’s easy for even experts to get lazy, or assume it wouldn’t say anything that dumb. (Example: lawyers losing their licenses)</a:t>
            </a:r>
          </a:p>
          <a:p>
            <a:r>
              <a:rPr lang="en-US" dirty="0"/>
              <a:t>It commonly misunderstands what you mean</a:t>
            </a:r>
          </a:p>
          <a:p>
            <a:r>
              <a:rPr lang="en-US" dirty="0"/>
              <a:t>Figuring out what questions are important to answer, though it will give you ideas (but they are sometimes generic, boring or not really a big advance)</a:t>
            </a:r>
          </a:p>
          <a:p>
            <a:r>
              <a:rPr lang="en-US" dirty="0"/>
              <a:t>Knowing what is important, such as differences between similar papers</a:t>
            </a:r>
          </a:p>
          <a:p>
            <a:r>
              <a:rPr lang="en-US" dirty="0"/>
              <a:t>Knowing when not to trust an assumption or a paper. Hard for novices too.</a:t>
            </a:r>
          </a:p>
        </p:txBody>
      </p:sp>
    </p:spTree>
    <p:extLst>
      <p:ext uri="{BB962C8B-B14F-4D97-AF65-F5344CB8AC3E}">
        <p14:creationId xmlns:p14="http://schemas.microsoft.com/office/powerpoint/2010/main" val="2789770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52926-3416-5E02-15A9-B6154783BEF7}"/>
              </a:ext>
            </a:extLst>
          </p:cNvPr>
          <p:cNvSpPr>
            <a:spLocks noGrp="1"/>
          </p:cNvSpPr>
          <p:nvPr>
            <p:ph type="title"/>
          </p:nvPr>
        </p:nvSpPr>
        <p:spPr>
          <a:xfrm>
            <a:off x="435292" y="1073785"/>
            <a:ext cx="11321415" cy="1325563"/>
          </a:xfrm>
        </p:spPr>
        <p:txBody>
          <a:bodyPr>
            <a:normAutofit fontScale="90000"/>
          </a:bodyPr>
          <a:lstStyle/>
          <a:p>
            <a:pPr algn="ctr"/>
            <a:r>
              <a:rPr lang="en-US" dirty="0"/>
              <a:t>LLMs are just statistics—predicting the most likely next things to say based off of what it has been trained on. What do you think that means about when you ask it to help you pick a scientific research question?</a:t>
            </a:r>
            <a:br>
              <a:rPr lang="en-US" dirty="0"/>
            </a:br>
            <a:br>
              <a:rPr lang="en-US" dirty="0"/>
            </a:br>
            <a:endParaRPr lang="en-US" dirty="0"/>
          </a:p>
        </p:txBody>
      </p:sp>
      <p:sp>
        <p:nvSpPr>
          <p:cNvPr id="4" name="TextBox 3">
            <a:extLst>
              <a:ext uri="{FF2B5EF4-FFF2-40B4-BE49-F238E27FC236}">
                <a16:creationId xmlns:a16="http://schemas.microsoft.com/office/drawing/2014/main" id="{4B5E2704-1E34-6A1C-1760-1382CEC4D98F}"/>
              </a:ext>
            </a:extLst>
          </p:cNvPr>
          <p:cNvSpPr txBox="1"/>
          <p:nvPr/>
        </p:nvSpPr>
        <p:spPr>
          <a:xfrm>
            <a:off x="2099785" y="3359468"/>
            <a:ext cx="7992427" cy="769441"/>
          </a:xfrm>
          <a:prstGeom prst="rect">
            <a:avLst/>
          </a:prstGeom>
          <a:noFill/>
        </p:spPr>
        <p:txBody>
          <a:bodyPr wrap="square">
            <a:spAutoFit/>
          </a:bodyPr>
          <a:lstStyle/>
          <a:p>
            <a:pPr algn="ctr"/>
            <a:r>
              <a:rPr lang="en-US" sz="4400" dirty="0"/>
              <a:t>Is that still helpful to you?</a:t>
            </a:r>
            <a:endParaRPr lang="en-US" dirty="0"/>
          </a:p>
        </p:txBody>
      </p:sp>
    </p:spTree>
    <p:extLst>
      <p:ext uri="{BB962C8B-B14F-4D97-AF65-F5344CB8AC3E}">
        <p14:creationId xmlns:p14="http://schemas.microsoft.com/office/powerpoint/2010/main" val="1470251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graphicFrame>
        <p:nvGraphicFramePr>
          <p:cNvPr id="314" name="Google Shape;314;g3f9ee41cee2_0_238"/>
          <p:cNvGraphicFramePr/>
          <p:nvPr/>
        </p:nvGraphicFramePr>
        <p:xfrm>
          <a:off x="0" y="0"/>
          <a:ext cx="12192067" cy="7061535"/>
        </p:xfrm>
        <a:graphic>
          <a:graphicData uri="http://schemas.openxmlformats.org/drawingml/2006/table">
            <a:tbl>
              <a:tblPr>
                <a:noFill/>
              </a:tblPr>
              <a:tblGrid>
                <a:gridCol w="4280667">
                  <a:extLst>
                    <a:ext uri="{9D8B030D-6E8A-4147-A177-3AD203B41FA5}">
                      <a16:colId xmlns:a16="http://schemas.microsoft.com/office/drawing/2014/main" val="20000"/>
                    </a:ext>
                  </a:extLst>
                </a:gridCol>
                <a:gridCol w="2923697">
                  <a:extLst>
                    <a:ext uri="{9D8B030D-6E8A-4147-A177-3AD203B41FA5}">
                      <a16:colId xmlns:a16="http://schemas.microsoft.com/office/drawing/2014/main" val="20001"/>
                    </a:ext>
                  </a:extLst>
                </a:gridCol>
                <a:gridCol w="4987703">
                  <a:extLst>
                    <a:ext uri="{9D8B030D-6E8A-4147-A177-3AD203B41FA5}">
                      <a16:colId xmlns:a16="http://schemas.microsoft.com/office/drawing/2014/main" val="20002"/>
                    </a:ext>
                  </a:extLst>
                </a:gridCol>
              </a:tblGrid>
              <a:tr h="1278000">
                <a:tc>
                  <a:txBody>
                    <a:bodyPr/>
                    <a:lstStyle/>
                    <a:p>
                      <a:pPr marL="0" marR="0" lvl="0" indent="0" algn="ctr" rtl="0">
                        <a:lnSpc>
                          <a:spcPct val="140000"/>
                        </a:lnSpc>
                        <a:spcBef>
                          <a:spcPts val="0"/>
                        </a:spcBef>
                        <a:spcAft>
                          <a:spcPts val="0"/>
                        </a:spcAft>
                        <a:buNone/>
                      </a:pPr>
                      <a:r>
                        <a:rPr lang="en-US" sz="3300" b="1" u="none" strike="noStrike" cap="none">
                          <a:solidFill>
                            <a:srgbClr val="000000"/>
                          </a:solidFill>
                          <a:latin typeface="Bebas Neue"/>
                          <a:ea typeface="Bebas Neue"/>
                          <a:cs typeface="Bebas Neue"/>
                          <a:sym typeface="Bebas Neue"/>
                        </a:rPr>
                        <a:t>STEP</a:t>
                      </a:r>
                      <a:endParaRPr sz="800" u="none" strike="noStrike" cap="none"/>
                    </a:p>
                  </a:txBody>
                  <a:tcPr marL="127000" marR="127000" marT="127000" marB="12700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7082B9"/>
                    </a:solidFill>
                  </a:tcPr>
                </a:tc>
                <a:tc>
                  <a:txBody>
                    <a:bodyPr/>
                    <a:lstStyle/>
                    <a:p>
                      <a:pPr marL="0" marR="0" lvl="0" indent="0" algn="ctr" rtl="0">
                        <a:lnSpc>
                          <a:spcPct val="140000"/>
                        </a:lnSpc>
                        <a:spcBef>
                          <a:spcPts val="0"/>
                        </a:spcBef>
                        <a:spcAft>
                          <a:spcPts val="0"/>
                        </a:spcAft>
                        <a:buNone/>
                      </a:pPr>
                      <a:r>
                        <a:rPr lang="en-US" sz="3300" b="1" u="none" strike="noStrike" cap="none">
                          <a:solidFill>
                            <a:srgbClr val="000000"/>
                          </a:solidFill>
                          <a:latin typeface="Bebas Neue"/>
                          <a:ea typeface="Bebas Neue"/>
                          <a:cs typeface="Bebas Neue"/>
                          <a:sym typeface="Bebas Neue"/>
                        </a:rPr>
                        <a:t>AI CAN...</a:t>
                      </a:r>
                      <a:endParaRPr sz="800" u="none" strike="noStrike" cap="none"/>
                    </a:p>
                  </a:txBody>
                  <a:tcPr marL="127000" marR="127000" marT="127000" marB="12700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7082B9"/>
                    </a:solidFill>
                  </a:tcPr>
                </a:tc>
                <a:tc>
                  <a:txBody>
                    <a:bodyPr/>
                    <a:lstStyle/>
                    <a:p>
                      <a:pPr marL="0" marR="0" lvl="0" indent="0" algn="ctr" rtl="0">
                        <a:lnSpc>
                          <a:spcPct val="140000"/>
                        </a:lnSpc>
                        <a:spcBef>
                          <a:spcPts val="0"/>
                        </a:spcBef>
                        <a:spcAft>
                          <a:spcPts val="0"/>
                        </a:spcAft>
                        <a:buNone/>
                      </a:pPr>
                      <a:r>
                        <a:rPr lang="en-US" sz="3300" b="1" u="none" strike="noStrike" cap="none">
                          <a:solidFill>
                            <a:srgbClr val="000000"/>
                          </a:solidFill>
                          <a:latin typeface="Bebas Neue"/>
                          <a:ea typeface="Bebas Neue"/>
                          <a:cs typeface="Bebas Neue"/>
                          <a:sym typeface="Bebas Neue"/>
                        </a:rPr>
                        <a:t>Human responsibility</a:t>
                      </a:r>
                      <a:endParaRPr sz="800" u="none" strike="noStrike" cap="none"/>
                    </a:p>
                  </a:txBody>
                  <a:tcPr marL="127000" marR="127000" marT="127000" marB="12700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7082B9"/>
                    </a:solidFill>
                  </a:tcPr>
                </a:tc>
                <a:extLst>
                  <a:ext uri="{0D108BD9-81ED-4DB2-BD59-A6C34878D82A}">
                    <a16:rowId xmlns:a16="http://schemas.microsoft.com/office/drawing/2014/main" val="10000"/>
                  </a:ext>
                </a:extLst>
              </a:tr>
              <a:tr h="940100">
                <a:tc>
                  <a:txBody>
                    <a:bodyPr/>
                    <a:lstStyle/>
                    <a:p>
                      <a:pPr marL="0" marR="0" lvl="0" indent="0" algn="ctr" rtl="0">
                        <a:lnSpc>
                          <a:spcPct val="140010"/>
                        </a:lnSpc>
                        <a:spcBef>
                          <a:spcPts val="0"/>
                        </a:spcBef>
                        <a:spcAft>
                          <a:spcPts val="0"/>
                        </a:spcAft>
                        <a:buNone/>
                      </a:pPr>
                      <a:r>
                        <a:rPr lang="en-US" sz="2700" u="none" strike="noStrike" cap="none">
                          <a:solidFill>
                            <a:srgbClr val="000000"/>
                          </a:solidFill>
                          <a:latin typeface="Bebas Neue"/>
                          <a:ea typeface="Bebas Neue"/>
                          <a:cs typeface="Bebas Neue"/>
                          <a:sym typeface="Bebas Neue"/>
                        </a:rPr>
                        <a:t>Brainstorming</a:t>
                      </a:r>
                      <a:endParaRPr sz="800" u="none" strike="noStrike" cap="none"/>
                    </a:p>
                  </a:txBody>
                  <a:tcPr marL="127000" marR="127000" marT="127000" marB="12700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7082B9"/>
                    </a:solidFill>
                  </a:tcPr>
                </a:tc>
                <a:tc>
                  <a:txBody>
                    <a:bodyPr/>
                    <a:lstStyle/>
                    <a:p>
                      <a:pPr marL="0" marR="0" lvl="0" indent="0" algn="ctr" rtl="0">
                        <a:lnSpc>
                          <a:spcPct val="140016"/>
                        </a:lnSpc>
                        <a:spcBef>
                          <a:spcPts val="0"/>
                        </a:spcBef>
                        <a:spcAft>
                          <a:spcPts val="0"/>
                        </a:spcAft>
                        <a:buNone/>
                      </a:pPr>
                      <a:r>
                        <a:rPr lang="en-US" sz="1600" u="none" strike="noStrike" cap="none">
                          <a:solidFill>
                            <a:srgbClr val="000000"/>
                          </a:solidFill>
                          <a:latin typeface="Arial"/>
                          <a:ea typeface="Arial"/>
                          <a:cs typeface="Arial"/>
                          <a:sym typeface="Arial"/>
                        </a:rPr>
                        <a:t>Generate Ideas</a:t>
                      </a:r>
                      <a:endParaRPr sz="800" u="none" strike="noStrike" cap="none"/>
                    </a:p>
                  </a:txBody>
                  <a:tcPr marL="127000" marR="127000" marT="127000" marB="12700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BDC9EF"/>
                    </a:solidFill>
                  </a:tcPr>
                </a:tc>
                <a:tc>
                  <a:txBody>
                    <a:bodyPr/>
                    <a:lstStyle/>
                    <a:p>
                      <a:pPr marL="0" marR="0" lvl="0" indent="0" algn="ctr" rtl="0">
                        <a:lnSpc>
                          <a:spcPct val="140000"/>
                        </a:lnSpc>
                        <a:spcBef>
                          <a:spcPts val="0"/>
                        </a:spcBef>
                        <a:spcAft>
                          <a:spcPts val="0"/>
                        </a:spcAft>
                        <a:buNone/>
                      </a:pPr>
                      <a:r>
                        <a:rPr lang="en-US" sz="1200" u="none" strike="noStrike" cap="none">
                          <a:solidFill>
                            <a:srgbClr val="000000"/>
                          </a:solidFill>
                          <a:latin typeface="Arial"/>
                          <a:ea typeface="Arial"/>
                          <a:cs typeface="Arial"/>
                          <a:sym typeface="Arial"/>
                        </a:rPr>
                        <a:t>Ensuring suggestions meet research or assignment needs, have an appropriate scope, does not merely recylce existing research or ideas </a:t>
                      </a:r>
                      <a:endParaRPr sz="900" u="none" strike="noStrike" cap="none"/>
                    </a:p>
                  </a:txBody>
                  <a:tcPr marL="127000" marR="127000" marT="127000" marB="12700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BDC9EF"/>
                    </a:solidFill>
                  </a:tcPr>
                </a:tc>
                <a:extLst>
                  <a:ext uri="{0D108BD9-81ED-4DB2-BD59-A6C34878D82A}">
                    <a16:rowId xmlns:a16="http://schemas.microsoft.com/office/drawing/2014/main" val="10001"/>
                  </a:ext>
                </a:extLst>
              </a:tr>
              <a:tr h="998559">
                <a:tc>
                  <a:txBody>
                    <a:bodyPr/>
                    <a:lstStyle/>
                    <a:p>
                      <a:pPr marL="0" marR="0" lvl="0" indent="0" algn="ctr" rtl="0">
                        <a:lnSpc>
                          <a:spcPct val="140010"/>
                        </a:lnSpc>
                        <a:spcBef>
                          <a:spcPts val="0"/>
                        </a:spcBef>
                        <a:spcAft>
                          <a:spcPts val="0"/>
                        </a:spcAft>
                        <a:buNone/>
                      </a:pPr>
                      <a:r>
                        <a:rPr lang="en-US" sz="2700" u="none" strike="noStrike" cap="none">
                          <a:solidFill>
                            <a:srgbClr val="000000"/>
                          </a:solidFill>
                          <a:latin typeface="Bebas Neue"/>
                          <a:ea typeface="Bebas Neue"/>
                          <a:cs typeface="Bebas Neue"/>
                          <a:sym typeface="Bebas Neue"/>
                        </a:rPr>
                        <a:t>Information Searching</a:t>
                      </a:r>
                      <a:endParaRPr sz="800" u="none" strike="noStrike" cap="none"/>
                    </a:p>
                  </a:txBody>
                  <a:tcPr marL="127000" marR="127000" marT="127000" marB="12700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7082B9"/>
                    </a:solidFill>
                  </a:tcPr>
                </a:tc>
                <a:tc>
                  <a:txBody>
                    <a:bodyPr/>
                    <a:lstStyle/>
                    <a:p>
                      <a:pPr marL="0" marR="0" lvl="0" indent="0" algn="ctr" rtl="0">
                        <a:lnSpc>
                          <a:spcPct val="140016"/>
                        </a:lnSpc>
                        <a:spcBef>
                          <a:spcPts val="0"/>
                        </a:spcBef>
                        <a:spcAft>
                          <a:spcPts val="0"/>
                        </a:spcAft>
                        <a:buNone/>
                      </a:pPr>
                      <a:r>
                        <a:rPr lang="en-US" sz="1600" u="none" strike="noStrike" cap="none">
                          <a:solidFill>
                            <a:srgbClr val="000000"/>
                          </a:solidFill>
                          <a:latin typeface="Arial"/>
                          <a:ea typeface="Arial"/>
                          <a:cs typeface="Arial"/>
                          <a:sym typeface="Arial"/>
                        </a:rPr>
                        <a:t>Suggest Search Strategies</a:t>
                      </a:r>
                      <a:endParaRPr sz="800" u="none" strike="noStrike" cap="none"/>
                    </a:p>
                  </a:txBody>
                  <a:tcPr marL="127000" marR="127000" marT="127000" marB="12700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BDC9EF"/>
                    </a:solidFill>
                  </a:tcPr>
                </a:tc>
                <a:tc>
                  <a:txBody>
                    <a:bodyPr/>
                    <a:lstStyle/>
                    <a:p>
                      <a:pPr marL="0" marR="0" lvl="0" indent="0" algn="ctr" rtl="0">
                        <a:lnSpc>
                          <a:spcPct val="140000"/>
                        </a:lnSpc>
                        <a:spcBef>
                          <a:spcPts val="0"/>
                        </a:spcBef>
                        <a:spcAft>
                          <a:spcPts val="0"/>
                        </a:spcAft>
                        <a:buNone/>
                      </a:pPr>
                      <a:r>
                        <a:rPr lang="en-US" sz="1200" u="none" strike="noStrike" cap="none">
                          <a:solidFill>
                            <a:srgbClr val="000000"/>
                          </a:solidFill>
                          <a:latin typeface="Arial"/>
                          <a:ea typeface="Arial"/>
                          <a:cs typeface="Arial"/>
                          <a:sym typeface="Arial"/>
                        </a:rPr>
                        <a:t>Ensuring the suggestions are relevant, are appropriately broad or narrow depending on needs, suggest strategies that are possible with where you are searching</a:t>
                      </a:r>
                      <a:endParaRPr sz="900" u="none" strike="noStrike" cap="none"/>
                    </a:p>
                  </a:txBody>
                  <a:tcPr marL="127000" marR="127000" marT="127000" marB="12700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BDC9EF"/>
                    </a:solidFill>
                  </a:tcPr>
                </a:tc>
                <a:extLst>
                  <a:ext uri="{0D108BD9-81ED-4DB2-BD59-A6C34878D82A}">
                    <a16:rowId xmlns:a16="http://schemas.microsoft.com/office/drawing/2014/main" val="10002"/>
                  </a:ext>
                </a:extLst>
              </a:tr>
              <a:tr h="940100">
                <a:tc>
                  <a:txBody>
                    <a:bodyPr/>
                    <a:lstStyle/>
                    <a:p>
                      <a:pPr marL="0" marR="0" lvl="0" indent="0" algn="ctr" rtl="0">
                        <a:lnSpc>
                          <a:spcPct val="140010"/>
                        </a:lnSpc>
                        <a:spcBef>
                          <a:spcPts val="0"/>
                        </a:spcBef>
                        <a:spcAft>
                          <a:spcPts val="0"/>
                        </a:spcAft>
                        <a:buNone/>
                      </a:pPr>
                      <a:r>
                        <a:rPr lang="en-US" sz="2700" u="none" strike="noStrike" cap="none" dirty="0">
                          <a:solidFill>
                            <a:srgbClr val="000000"/>
                          </a:solidFill>
                          <a:latin typeface="Bebas Neue"/>
                          <a:ea typeface="Bebas Neue"/>
                          <a:cs typeface="Bebas Neue"/>
                          <a:sym typeface="Bebas Neue"/>
                        </a:rPr>
                        <a:t>Reading &amp; Synthesizing Sources</a:t>
                      </a:r>
                      <a:endParaRPr sz="800" u="none" strike="noStrike" cap="none" dirty="0"/>
                    </a:p>
                  </a:txBody>
                  <a:tcPr marL="127000" marR="127000" marT="127000" marB="12700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7082B9"/>
                    </a:solidFill>
                  </a:tcPr>
                </a:tc>
                <a:tc>
                  <a:txBody>
                    <a:bodyPr/>
                    <a:lstStyle/>
                    <a:p>
                      <a:pPr marL="0" marR="0" lvl="0" indent="0" algn="ctr" rtl="0">
                        <a:lnSpc>
                          <a:spcPct val="140016"/>
                        </a:lnSpc>
                        <a:spcBef>
                          <a:spcPts val="0"/>
                        </a:spcBef>
                        <a:spcAft>
                          <a:spcPts val="0"/>
                        </a:spcAft>
                        <a:buNone/>
                      </a:pPr>
                      <a:r>
                        <a:rPr lang="en-US" sz="1600" u="none" strike="noStrike" cap="none">
                          <a:solidFill>
                            <a:srgbClr val="000000"/>
                          </a:solidFill>
                          <a:latin typeface="Arial"/>
                          <a:ea typeface="Arial"/>
                          <a:cs typeface="Arial"/>
                          <a:sym typeface="Arial"/>
                        </a:rPr>
                        <a:t>Summarize Sources</a:t>
                      </a:r>
                      <a:endParaRPr sz="800" u="none" strike="noStrike" cap="none"/>
                    </a:p>
                  </a:txBody>
                  <a:tcPr marL="127000" marR="127000" marT="127000" marB="12700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BDC9EF"/>
                    </a:solidFill>
                  </a:tcPr>
                </a:tc>
                <a:tc>
                  <a:txBody>
                    <a:bodyPr/>
                    <a:lstStyle/>
                    <a:p>
                      <a:pPr marL="0" marR="0" lvl="0" indent="0" algn="ctr" rtl="0">
                        <a:lnSpc>
                          <a:spcPct val="140000"/>
                        </a:lnSpc>
                        <a:spcBef>
                          <a:spcPts val="0"/>
                        </a:spcBef>
                        <a:spcAft>
                          <a:spcPts val="0"/>
                        </a:spcAft>
                        <a:buNone/>
                      </a:pPr>
                      <a:r>
                        <a:rPr lang="en-US" sz="1200" u="none" strike="noStrike" cap="none" dirty="0">
                          <a:solidFill>
                            <a:srgbClr val="000000"/>
                          </a:solidFill>
                          <a:latin typeface="Arial"/>
                          <a:ea typeface="Arial"/>
                          <a:cs typeface="Arial"/>
                          <a:sym typeface="Arial"/>
                        </a:rPr>
                        <a:t>Ensuring the AI output Is accurate, free of bias or hallucinations, and logically links sources </a:t>
                      </a:r>
                      <a:endParaRPr sz="900" u="none" strike="noStrike" cap="none" dirty="0"/>
                    </a:p>
                  </a:txBody>
                  <a:tcPr marL="127000" marR="127000" marT="127000" marB="12700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BDC9EF"/>
                    </a:solidFill>
                  </a:tcPr>
                </a:tc>
                <a:extLst>
                  <a:ext uri="{0D108BD9-81ED-4DB2-BD59-A6C34878D82A}">
                    <a16:rowId xmlns:a16="http://schemas.microsoft.com/office/drawing/2014/main" val="10003"/>
                  </a:ext>
                </a:extLst>
              </a:tr>
              <a:tr h="998559">
                <a:tc>
                  <a:txBody>
                    <a:bodyPr/>
                    <a:lstStyle/>
                    <a:p>
                      <a:pPr marL="0" marR="0" lvl="0" indent="0" algn="ctr" rtl="0">
                        <a:lnSpc>
                          <a:spcPct val="140010"/>
                        </a:lnSpc>
                        <a:spcBef>
                          <a:spcPts val="0"/>
                        </a:spcBef>
                        <a:spcAft>
                          <a:spcPts val="0"/>
                        </a:spcAft>
                        <a:buNone/>
                      </a:pPr>
                      <a:r>
                        <a:rPr lang="en-US" sz="2700" u="none" strike="noStrike" cap="none">
                          <a:solidFill>
                            <a:srgbClr val="000000"/>
                          </a:solidFill>
                          <a:latin typeface="Bebas Neue"/>
                          <a:ea typeface="Bebas Neue"/>
                          <a:cs typeface="Bebas Neue"/>
                          <a:sym typeface="Bebas Neue"/>
                        </a:rPr>
                        <a:t>Writing</a:t>
                      </a:r>
                      <a:endParaRPr sz="800" u="none" strike="noStrike" cap="none"/>
                    </a:p>
                  </a:txBody>
                  <a:tcPr marL="127000" marR="127000" marT="127000" marB="12700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7082B9"/>
                    </a:solidFill>
                  </a:tcPr>
                </a:tc>
                <a:tc>
                  <a:txBody>
                    <a:bodyPr/>
                    <a:lstStyle/>
                    <a:p>
                      <a:pPr marL="0" marR="0" lvl="0" indent="0" algn="ctr" rtl="0">
                        <a:lnSpc>
                          <a:spcPct val="140016"/>
                        </a:lnSpc>
                        <a:spcBef>
                          <a:spcPts val="0"/>
                        </a:spcBef>
                        <a:spcAft>
                          <a:spcPts val="0"/>
                        </a:spcAft>
                        <a:buNone/>
                      </a:pPr>
                      <a:r>
                        <a:rPr lang="en-US" sz="1600" u="none" strike="noStrike" cap="none">
                          <a:solidFill>
                            <a:srgbClr val="000000"/>
                          </a:solidFill>
                          <a:latin typeface="Arial"/>
                          <a:ea typeface="Arial"/>
                          <a:cs typeface="Arial"/>
                          <a:sym typeface="Arial"/>
                        </a:rPr>
                        <a:t>Draft, Organize</a:t>
                      </a:r>
                      <a:endParaRPr sz="800" u="none" strike="noStrike" cap="none"/>
                    </a:p>
                  </a:txBody>
                  <a:tcPr marL="127000" marR="127000" marT="127000" marB="12700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BDC9EF"/>
                    </a:solidFill>
                  </a:tcPr>
                </a:tc>
                <a:tc>
                  <a:txBody>
                    <a:bodyPr/>
                    <a:lstStyle/>
                    <a:p>
                      <a:pPr marL="0" marR="0" lvl="0" indent="0" algn="ctr" rtl="0">
                        <a:lnSpc>
                          <a:spcPct val="140000"/>
                        </a:lnSpc>
                        <a:spcBef>
                          <a:spcPts val="0"/>
                        </a:spcBef>
                        <a:spcAft>
                          <a:spcPts val="0"/>
                        </a:spcAft>
                        <a:buNone/>
                      </a:pPr>
                      <a:r>
                        <a:rPr lang="en-US" sz="1200" u="none" strike="noStrike" cap="none">
                          <a:solidFill>
                            <a:srgbClr val="000000"/>
                          </a:solidFill>
                          <a:latin typeface="Arial"/>
                          <a:ea typeface="Arial"/>
                          <a:cs typeface="Arial"/>
                          <a:sym typeface="Arial"/>
                        </a:rPr>
                        <a:t>Ensuring appropriate scope, formatting, Information, and citation. Consider if output may contain copyrighted material or IP not appropriate for your own use</a:t>
                      </a:r>
                      <a:endParaRPr sz="900" u="none" strike="noStrike" cap="none"/>
                    </a:p>
                  </a:txBody>
                  <a:tcPr marL="127000" marR="127000" marT="127000" marB="12700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BDC9EF"/>
                    </a:solidFill>
                  </a:tcPr>
                </a:tc>
                <a:extLst>
                  <a:ext uri="{0D108BD9-81ED-4DB2-BD59-A6C34878D82A}">
                    <a16:rowId xmlns:a16="http://schemas.microsoft.com/office/drawing/2014/main" val="10004"/>
                  </a:ext>
                </a:extLst>
              </a:tr>
              <a:tr h="940100">
                <a:tc>
                  <a:txBody>
                    <a:bodyPr/>
                    <a:lstStyle/>
                    <a:p>
                      <a:pPr marL="0" marR="0" lvl="0" indent="0" algn="ctr" rtl="0">
                        <a:lnSpc>
                          <a:spcPct val="140010"/>
                        </a:lnSpc>
                        <a:spcBef>
                          <a:spcPts val="0"/>
                        </a:spcBef>
                        <a:spcAft>
                          <a:spcPts val="0"/>
                        </a:spcAft>
                        <a:buNone/>
                      </a:pPr>
                      <a:r>
                        <a:rPr lang="en-US" sz="2700" u="none" strike="noStrike" cap="none">
                          <a:solidFill>
                            <a:srgbClr val="000000"/>
                          </a:solidFill>
                          <a:latin typeface="Bebas Neue"/>
                          <a:ea typeface="Bebas Neue"/>
                          <a:cs typeface="Bebas Neue"/>
                          <a:sym typeface="Bebas Neue"/>
                        </a:rPr>
                        <a:t>Editing</a:t>
                      </a:r>
                      <a:endParaRPr sz="800" u="none" strike="noStrike" cap="none"/>
                    </a:p>
                  </a:txBody>
                  <a:tcPr marL="127000" marR="127000" marT="127000" marB="12700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7082B9"/>
                    </a:solidFill>
                  </a:tcPr>
                </a:tc>
                <a:tc>
                  <a:txBody>
                    <a:bodyPr/>
                    <a:lstStyle/>
                    <a:p>
                      <a:pPr marL="0" marR="0" lvl="0" indent="0" algn="ctr" rtl="0">
                        <a:lnSpc>
                          <a:spcPct val="140016"/>
                        </a:lnSpc>
                        <a:spcBef>
                          <a:spcPts val="0"/>
                        </a:spcBef>
                        <a:spcAft>
                          <a:spcPts val="0"/>
                        </a:spcAft>
                        <a:buNone/>
                      </a:pPr>
                      <a:r>
                        <a:rPr lang="en-US" sz="1600" u="none" strike="noStrike" cap="none">
                          <a:solidFill>
                            <a:srgbClr val="000000"/>
                          </a:solidFill>
                          <a:latin typeface="Arial"/>
                          <a:ea typeface="Arial"/>
                          <a:cs typeface="Arial"/>
                          <a:sym typeface="Arial"/>
                        </a:rPr>
                        <a:t>Structure or Grammar Suggestions</a:t>
                      </a:r>
                      <a:endParaRPr sz="800" u="none" strike="noStrike" cap="none"/>
                    </a:p>
                  </a:txBody>
                  <a:tcPr marL="127000" marR="127000" marT="127000" marB="12700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BDC9EF"/>
                    </a:solidFill>
                  </a:tcPr>
                </a:tc>
                <a:tc>
                  <a:txBody>
                    <a:bodyPr/>
                    <a:lstStyle/>
                    <a:p>
                      <a:pPr marL="0" marR="0" lvl="0" indent="0" algn="ctr" rtl="0">
                        <a:lnSpc>
                          <a:spcPct val="140000"/>
                        </a:lnSpc>
                        <a:spcBef>
                          <a:spcPts val="0"/>
                        </a:spcBef>
                        <a:spcAft>
                          <a:spcPts val="0"/>
                        </a:spcAft>
                        <a:buNone/>
                      </a:pPr>
                      <a:r>
                        <a:rPr lang="en-US" sz="1200" u="none" strike="noStrike" cap="none">
                          <a:solidFill>
                            <a:srgbClr val="000000"/>
                          </a:solidFill>
                          <a:latin typeface="Arial"/>
                          <a:ea typeface="Arial"/>
                          <a:cs typeface="Arial"/>
                          <a:sym typeface="Arial"/>
                        </a:rPr>
                        <a:t>Ensuring suggestions are accurate, follow writing conventions, and are logical</a:t>
                      </a:r>
                      <a:endParaRPr sz="900" u="none" strike="noStrike" cap="none"/>
                    </a:p>
                  </a:txBody>
                  <a:tcPr marL="127000" marR="127000" marT="127000" marB="12700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BDC9EF"/>
                    </a:solidFill>
                  </a:tcPr>
                </a:tc>
                <a:extLst>
                  <a:ext uri="{0D108BD9-81ED-4DB2-BD59-A6C34878D82A}">
                    <a16:rowId xmlns:a16="http://schemas.microsoft.com/office/drawing/2014/main" val="10005"/>
                  </a:ext>
                </a:extLst>
              </a:tr>
              <a:tr h="966033">
                <a:tc>
                  <a:txBody>
                    <a:bodyPr/>
                    <a:lstStyle/>
                    <a:p>
                      <a:pPr marL="0" marR="0" lvl="0" indent="0" algn="ctr" rtl="0">
                        <a:lnSpc>
                          <a:spcPct val="140010"/>
                        </a:lnSpc>
                        <a:spcBef>
                          <a:spcPts val="0"/>
                        </a:spcBef>
                        <a:spcAft>
                          <a:spcPts val="0"/>
                        </a:spcAft>
                        <a:buNone/>
                      </a:pPr>
                      <a:r>
                        <a:rPr lang="en-US" sz="2700" u="none" strike="noStrike" cap="none">
                          <a:solidFill>
                            <a:srgbClr val="000000"/>
                          </a:solidFill>
                          <a:latin typeface="Bebas Neue"/>
                          <a:ea typeface="Bebas Neue"/>
                          <a:cs typeface="Bebas Neue"/>
                          <a:sym typeface="Bebas Neue"/>
                        </a:rPr>
                        <a:t>Publishing &amp; Research Impact</a:t>
                      </a:r>
                      <a:endParaRPr sz="800" u="none" strike="noStrike" cap="none"/>
                    </a:p>
                  </a:txBody>
                  <a:tcPr marL="127000" marR="127000" marT="127000" marB="12700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7082B9"/>
                    </a:solidFill>
                  </a:tcPr>
                </a:tc>
                <a:tc>
                  <a:txBody>
                    <a:bodyPr/>
                    <a:lstStyle/>
                    <a:p>
                      <a:pPr marL="0" marR="0" lvl="0" indent="0" algn="ctr" rtl="0">
                        <a:lnSpc>
                          <a:spcPct val="140016"/>
                        </a:lnSpc>
                        <a:spcBef>
                          <a:spcPts val="0"/>
                        </a:spcBef>
                        <a:spcAft>
                          <a:spcPts val="0"/>
                        </a:spcAft>
                        <a:buNone/>
                      </a:pPr>
                      <a:r>
                        <a:rPr lang="en-US" sz="1600" u="none" strike="noStrike" cap="none">
                          <a:solidFill>
                            <a:srgbClr val="000000"/>
                          </a:solidFill>
                          <a:latin typeface="Arial"/>
                          <a:ea typeface="Arial"/>
                          <a:cs typeface="Arial"/>
                          <a:sym typeface="Arial"/>
                        </a:rPr>
                        <a:t>Journal Recommendations</a:t>
                      </a:r>
                      <a:endParaRPr sz="800" u="none" strike="noStrike" cap="none"/>
                    </a:p>
                  </a:txBody>
                  <a:tcPr marL="127000" marR="127000" marT="127000" marB="12700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BDC9EF"/>
                    </a:solidFill>
                  </a:tcPr>
                </a:tc>
                <a:tc>
                  <a:txBody>
                    <a:bodyPr/>
                    <a:lstStyle/>
                    <a:p>
                      <a:pPr marL="0" marR="0" lvl="0" indent="0" algn="ctr" rtl="0">
                        <a:lnSpc>
                          <a:spcPct val="140000"/>
                        </a:lnSpc>
                        <a:spcBef>
                          <a:spcPts val="0"/>
                        </a:spcBef>
                        <a:spcAft>
                          <a:spcPts val="0"/>
                        </a:spcAft>
                        <a:buNone/>
                      </a:pPr>
                      <a:r>
                        <a:rPr lang="en-US" sz="1200" u="none" strike="noStrike" cap="none" dirty="0">
                          <a:solidFill>
                            <a:srgbClr val="000000"/>
                          </a:solidFill>
                          <a:latin typeface="Arial"/>
                          <a:ea typeface="Arial"/>
                          <a:cs typeface="Arial"/>
                          <a:sym typeface="Arial"/>
                        </a:rPr>
                        <a:t>Ensuring the suggested publications actually exist and, if so, are relevant to your field or the subject your are researching </a:t>
                      </a:r>
                      <a:endParaRPr sz="900" u="none" strike="noStrike" cap="none" dirty="0"/>
                    </a:p>
                  </a:txBody>
                  <a:tcPr marL="127000" marR="127000" marT="127000" marB="12700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BDC9EF"/>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graphicFrame>
        <p:nvGraphicFramePr>
          <p:cNvPr id="319" name="Google Shape;319;g3f9ee41cee2_0_159"/>
          <p:cNvGraphicFramePr/>
          <p:nvPr/>
        </p:nvGraphicFramePr>
        <p:xfrm>
          <a:off x="0" y="0"/>
          <a:ext cx="12192067" cy="7049410"/>
        </p:xfrm>
        <a:graphic>
          <a:graphicData uri="http://schemas.openxmlformats.org/drawingml/2006/table">
            <a:tbl>
              <a:tblPr>
                <a:noFill/>
              </a:tblPr>
              <a:tblGrid>
                <a:gridCol w="4280667">
                  <a:extLst>
                    <a:ext uri="{9D8B030D-6E8A-4147-A177-3AD203B41FA5}">
                      <a16:colId xmlns:a16="http://schemas.microsoft.com/office/drawing/2014/main" val="20000"/>
                    </a:ext>
                  </a:extLst>
                </a:gridCol>
                <a:gridCol w="3955700">
                  <a:extLst>
                    <a:ext uri="{9D8B030D-6E8A-4147-A177-3AD203B41FA5}">
                      <a16:colId xmlns:a16="http://schemas.microsoft.com/office/drawing/2014/main" val="20001"/>
                    </a:ext>
                  </a:extLst>
                </a:gridCol>
                <a:gridCol w="3955700">
                  <a:extLst>
                    <a:ext uri="{9D8B030D-6E8A-4147-A177-3AD203B41FA5}">
                      <a16:colId xmlns:a16="http://schemas.microsoft.com/office/drawing/2014/main" val="20002"/>
                    </a:ext>
                  </a:extLst>
                </a:gridCol>
              </a:tblGrid>
              <a:tr h="1674933">
                <a:tc>
                  <a:txBody>
                    <a:bodyPr/>
                    <a:lstStyle/>
                    <a:p>
                      <a:pPr marL="0" marR="0" lvl="0" indent="0" algn="ctr" rtl="0">
                        <a:lnSpc>
                          <a:spcPct val="140000"/>
                        </a:lnSpc>
                        <a:spcBef>
                          <a:spcPts val="0"/>
                        </a:spcBef>
                        <a:spcAft>
                          <a:spcPts val="0"/>
                        </a:spcAft>
                        <a:buNone/>
                      </a:pPr>
                      <a:r>
                        <a:rPr lang="en-US" sz="3300" b="1" u="none" strike="noStrike" cap="none">
                          <a:solidFill>
                            <a:srgbClr val="000000"/>
                          </a:solidFill>
                          <a:latin typeface="Bebas Neue"/>
                          <a:ea typeface="Bebas Neue"/>
                          <a:cs typeface="Bebas Neue"/>
                          <a:sym typeface="Bebas Neue"/>
                        </a:rPr>
                        <a:t>Early in the process</a:t>
                      </a:r>
                      <a:endParaRPr sz="800" u="none" strike="noStrike" cap="none"/>
                    </a:p>
                  </a:txBody>
                  <a:tcPr marL="127000" marR="127000" marT="127000" marB="12700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B174E7"/>
                    </a:solidFill>
                  </a:tcPr>
                </a:tc>
                <a:tc>
                  <a:txBody>
                    <a:bodyPr/>
                    <a:lstStyle/>
                    <a:p>
                      <a:pPr marL="0" marR="0" lvl="0" indent="0" algn="ctr" rtl="0">
                        <a:lnSpc>
                          <a:spcPct val="140000"/>
                        </a:lnSpc>
                        <a:spcBef>
                          <a:spcPts val="0"/>
                        </a:spcBef>
                        <a:spcAft>
                          <a:spcPts val="0"/>
                        </a:spcAft>
                        <a:buNone/>
                      </a:pPr>
                      <a:r>
                        <a:rPr lang="en-US" sz="3300" b="1" u="none" strike="noStrike" cap="none">
                          <a:solidFill>
                            <a:srgbClr val="000000"/>
                          </a:solidFill>
                          <a:latin typeface="Bebas Neue"/>
                          <a:ea typeface="Bebas Neue"/>
                          <a:cs typeface="Bebas Neue"/>
                          <a:sym typeface="Bebas Neue"/>
                        </a:rPr>
                        <a:t>In the research stage</a:t>
                      </a:r>
                      <a:endParaRPr sz="800" u="none" strike="noStrike" cap="none"/>
                    </a:p>
                  </a:txBody>
                  <a:tcPr marL="127000" marR="127000" marT="127000" marB="12700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CEA8F0"/>
                    </a:solidFill>
                  </a:tcPr>
                </a:tc>
                <a:tc>
                  <a:txBody>
                    <a:bodyPr/>
                    <a:lstStyle/>
                    <a:p>
                      <a:pPr marL="0" marR="0" lvl="0" indent="0" algn="ctr" rtl="0">
                        <a:lnSpc>
                          <a:spcPct val="140000"/>
                        </a:lnSpc>
                        <a:spcBef>
                          <a:spcPts val="0"/>
                        </a:spcBef>
                        <a:spcAft>
                          <a:spcPts val="0"/>
                        </a:spcAft>
                        <a:buNone/>
                      </a:pPr>
                      <a:r>
                        <a:rPr lang="en-US" sz="3300" b="1" u="none" strike="noStrike" cap="none">
                          <a:solidFill>
                            <a:srgbClr val="000000"/>
                          </a:solidFill>
                          <a:latin typeface="Bebas Neue"/>
                          <a:ea typeface="Bebas Neue"/>
                          <a:cs typeface="Bebas Neue"/>
                          <a:sym typeface="Bebas Neue"/>
                        </a:rPr>
                        <a:t>Further in the process</a:t>
                      </a:r>
                      <a:endParaRPr sz="800" u="none" strike="noStrike" cap="none"/>
                    </a:p>
                  </a:txBody>
                  <a:tcPr marL="127000" marR="127000" marT="127000" marB="12700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EDCBF6"/>
                    </a:solidFill>
                  </a:tcPr>
                </a:tc>
                <a:extLst>
                  <a:ext uri="{0D108BD9-81ED-4DB2-BD59-A6C34878D82A}">
                    <a16:rowId xmlns:a16="http://schemas.microsoft.com/office/drawing/2014/main" val="10000"/>
                  </a:ext>
                </a:extLst>
              </a:tr>
              <a:tr h="1290033">
                <a:tc>
                  <a:txBody>
                    <a:bodyPr/>
                    <a:lstStyle/>
                    <a:p>
                      <a:pPr marL="0" marR="0" lvl="0" indent="0" algn="ctr" rtl="0">
                        <a:lnSpc>
                          <a:spcPct val="140000"/>
                        </a:lnSpc>
                        <a:spcBef>
                          <a:spcPts val="0"/>
                        </a:spcBef>
                        <a:spcAft>
                          <a:spcPts val="0"/>
                        </a:spcAft>
                        <a:buNone/>
                      </a:pPr>
                      <a:r>
                        <a:rPr lang="en-US" sz="2000" u="none" strike="noStrike" cap="none">
                          <a:solidFill>
                            <a:srgbClr val="000000"/>
                          </a:solidFill>
                          <a:latin typeface="Arial"/>
                          <a:ea typeface="Arial"/>
                          <a:cs typeface="Arial"/>
                          <a:sym typeface="Arial"/>
                        </a:rPr>
                        <a:t>Generating ideas</a:t>
                      </a:r>
                      <a:endParaRPr sz="800" u="none" strike="noStrike" cap="none"/>
                    </a:p>
                  </a:txBody>
                  <a:tcPr marL="127000" marR="127000" marT="127000" marB="12700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B174E7"/>
                    </a:solidFill>
                  </a:tcPr>
                </a:tc>
                <a:tc>
                  <a:txBody>
                    <a:bodyPr/>
                    <a:lstStyle/>
                    <a:p>
                      <a:pPr marL="0" marR="0" lvl="0" indent="0" algn="ctr" rtl="0">
                        <a:lnSpc>
                          <a:spcPct val="140000"/>
                        </a:lnSpc>
                        <a:spcBef>
                          <a:spcPts val="0"/>
                        </a:spcBef>
                        <a:spcAft>
                          <a:spcPts val="0"/>
                        </a:spcAft>
                        <a:buNone/>
                      </a:pPr>
                      <a:r>
                        <a:rPr lang="en-US" sz="2000" u="none" strike="noStrike" cap="none">
                          <a:solidFill>
                            <a:srgbClr val="000000"/>
                          </a:solidFill>
                          <a:latin typeface="Arial"/>
                          <a:ea typeface="Arial"/>
                          <a:cs typeface="Arial"/>
                          <a:sym typeface="Arial"/>
                        </a:rPr>
                        <a:t>Finding sources – using tools that summarize</a:t>
                      </a:r>
                      <a:endParaRPr sz="800" u="none" strike="noStrike" cap="none"/>
                    </a:p>
                  </a:txBody>
                  <a:tcPr marL="127000" marR="127000" marT="127000" marB="12700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CEA8F0"/>
                    </a:solidFill>
                  </a:tcPr>
                </a:tc>
                <a:tc>
                  <a:txBody>
                    <a:bodyPr/>
                    <a:lstStyle/>
                    <a:p>
                      <a:pPr marL="0" marR="0" lvl="0" indent="0" algn="ctr" rtl="0">
                        <a:lnSpc>
                          <a:spcPct val="140000"/>
                        </a:lnSpc>
                        <a:spcBef>
                          <a:spcPts val="0"/>
                        </a:spcBef>
                        <a:spcAft>
                          <a:spcPts val="0"/>
                        </a:spcAft>
                        <a:buNone/>
                      </a:pPr>
                      <a:r>
                        <a:rPr lang="en-US" sz="2000" u="none" strike="noStrike" cap="none">
                          <a:solidFill>
                            <a:srgbClr val="000000"/>
                          </a:solidFill>
                          <a:latin typeface="Arial"/>
                          <a:ea typeface="Arial"/>
                          <a:cs typeface="Arial"/>
                          <a:sym typeface="Arial"/>
                        </a:rPr>
                        <a:t>Critical Thinking – ask a good question</a:t>
                      </a:r>
                      <a:endParaRPr sz="800" u="none" strike="noStrike" cap="none"/>
                    </a:p>
                  </a:txBody>
                  <a:tcPr marL="127000" marR="127000" marT="127000" marB="12700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EDCBF6"/>
                    </a:solidFill>
                  </a:tcPr>
                </a:tc>
                <a:extLst>
                  <a:ext uri="{0D108BD9-81ED-4DB2-BD59-A6C34878D82A}">
                    <a16:rowId xmlns:a16="http://schemas.microsoft.com/office/drawing/2014/main" val="10001"/>
                  </a:ext>
                </a:extLst>
              </a:tr>
              <a:tr h="1495044">
                <a:tc>
                  <a:txBody>
                    <a:bodyPr/>
                    <a:lstStyle/>
                    <a:p>
                      <a:pPr marL="0" marR="0" lvl="0" indent="0" algn="ctr" rtl="0">
                        <a:lnSpc>
                          <a:spcPct val="140000"/>
                        </a:lnSpc>
                        <a:spcBef>
                          <a:spcPts val="0"/>
                        </a:spcBef>
                        <a:spcAft>
                          <a:spcPts val="0"/>
                        </a:spcAft>
                        <a:buNone/>
                      </a:pPr>
                      <a:r>
                        <a:rPr lang="en-US" sz="2000" u="none" strike="noStrike" cap="none">
                          <a:solidFill>
                            <a:srgbClr val="000000"/>
                          </a:solidFill>
                          <a:latin typeface="Arial"/>
                          <a:ea typeface="Arial"/>
                          <a:cs typeface="Arial"/>
                          <a:sym typeface="Arial"/>
                        </a:rPr>
                        <a:t>Narrowing the scope of a topic</a:t>
                      </a:r>
                      <a:endParaRPr sz="800" u="none" strike="noStrike" cap="none"/>
                    </a:p>
                  </a:txBody>
                  <a:tcPr marL="127000" marR="127000" marT="127000" marB="12700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B174E7"/>
                    </a:solidFill>
                  </a:tcPr>
                </a:tc>
                <a:tc>
                  <a:txBody>
                    <a:bodyPr/>
                    <a:lstStyle/>
                    <a:p>
                      <a:pPr marL="0" marR="0" lvl="0" indent="0" algn="ctr" rtl="0">
                        <a:lnSpc>
                          <a:spcPct val="140000"/>
                        </a:lnSpc>
                        <a:spcBef>
                          <a:spcPts val="0"/>
                        </a:spcBef>
                        <a:spcAft>
                          <a:spcPts val="0"/>
                        </a:spcAft>
                        <a:buNone/>
                      </a:pPr>
                      <a:r>
                        <a:rPr lang="en-US" sz="2000" u="none" strike="noStrike" cap="none">
                          <a:solidFill>
                            <a:srgbClr val="000000"/>
                          </a:solidFill>
                          <a:latin typeface="Arial"/>
                          <a:ea typeface="Arial"/>
                          <a:cs typeface="Arial"/>
                          <a:sym typeface="Arial"/>
                        </a:rPr>
                        <a:t>Finding connections – tools that harness data</a:t>
                      </a:r>
                      <a:endParaRPr sz="800" u="none" strike="noStrike" cap="none"/>
                    </a:p>
                  </a:txBody>
                  <a:tcPr marL="127000" marR="127000" marT="127000" marB="12700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CEA8F0"/>
                    </a:solidFill>
                  </a:tcPr>
                </a:tc>
                <a:tc>
                  <a:txBody>
                    <a:bodyPr/>
                    <a:lstStyle/>
                    <a:p>
                      <a:pPr marL="0" marR="0" lvl="0" indent="0" algn="ctr" rtl="0">
                        <a:lnSpc>
                          <a:spcPct val="140000"/>
                        </a:lnSpc>
                        <a:spcBef>
                          <a:spcPts val="0"/>
                        </a:spcBef>
                        <a:spcAft>
                          <a:spcPts val="0"/>
                        </a:spcAft>
                        <a:buNone/>
                      </a:pPr>
                      <a:r>
                        <a:rPr lang="en-US" sz="2000" u="none" strike="noStrike" cap="none">
                          <a:solidFill>
                            <a:srgbClr val="000000"/>
                          </a:solidFill>
                          <a:latin typeface="Arial"/>
                          <a:ea typeface="Arial"/>
                          <a:cs typeface="Arial"/>
                          <a:sym typeface="Arial"/>
                        </a:rPr>
                        <a:t>Feedback – Avoid ChatGPT for this </a:t>
                      </a:r>
                      <a:endParaRPr sz="800" u="none" strike="noStrike" cap="none"/>
                    </a:p>
                    <a:p>
                      <a:pPr marL="0" marR="0" lvl="0" indent="0" algn="ctr" rtl="0">
                        <a:lnSpc>
                          <a:spcPct val="140000"/>
                        </a:lnSpc>
                        <a:spcBef>
                          <a:spcPts val="0"/>
                        </a:spcBef>
                        <a:spcAft>
                          <a:spcPts val="0"/>
                        </a:spcAft>
                        <a:buNone/>
                      </a:pPr>
                      <a:r>
                        <a:rPr lang="en-US" sz="2000" u="none" strike="noStrike" cap="none">
                          <a:solidFill>
                            <a:srgbClr val="000000"/>
                          </a:solidFill>
                          <a:latin typeface="Arial"/>
                          <a:ea typeface="Arial"/>
                          <a:cs typeface="Arial"/>
                          <a:sym typeface="Arial"/>
                        </a:rPr>
                        <a:t>(or really any large LLM)</a:t>
                      </a:r>
                      <a:endParaRPr sz="900"/>
                    </a:p>
                  </a:txBody>
                  <a:tcPr marL="127000" marR="127000" marT="127000" marB="12700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EDCBF6"/>
                    </a:solidFill>
                  </a:tcPr>
                </a:tc>
                <a:extLst>
                  <a:ext uri="{0D108BD9-81ED-4DB2-BD59-A6C34878D82A}">
                    <a16:rowId xmlns:a16="http://schemas.microsoft.com/office/drawing/2014/main" val="10002"/>
                  </a:ext>
                </a:extLst>
              </a:tr>
              <a:tr h="1290033">
                <a:tc>
                  <a:txBody>
                    <a:bodyPr/>
                    <a:lstStyle/>
                    <a:p>
                      <a:pPr marL="0" marR="0" lvl="0" indent="0" algn="ctr" rtl="0">
                        <a:lnSpc>
                          <a:spcPct val="509000"/>
                        </a:lnSpc>
                        <a:spcBef>
                          <a:spcPts val="0"/>
                        </a:spcBef>
                        <a:spcAft>
                          <a:spcPts val="0"/>
                        </a:spcAft>
                        <a:buNone/>
                      </a:pPr>
                      <a:endParaRPr sz="800" u="none" strike="noStrike" cap="none"/>
                    </a:p>
                  </a:txBody>
                  <a:tcPr marL="127000" marR="127000" marT="127000" marB="12700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B174E7"/>
                    </a:solidFill>
                  </a:tcPr>
                </a:tc>
                <a:tc>
                  <a:txBody>
                    <a:bodyPr/>
                    <a:lstStyle/>
                    <a:p>
                      <a:pPr marL="0" marR="0" lvl="0" indent="0" algn="ctr" rtl="0">
                        <a:lnSpc>
                          <a:spcPct val="140000"/>
                        </a:lnSpc>
                        <a:spcBef>
                          <a:spcPts val="0"/>
                        </a:spcBef>
                        <a:spcAft>
                          <a:spcPts val="0"/>
                        </a:spcAft>
                        <a:buNone/>
                      </a:pPr>
                      <a:r>
                        <a:rPr lang="en-US" sz="2000" u="none" strike="noStrike" cap="none">
                          <a:solidFill>
                            <a:srgbClr val="000000"/>
                          </a:solidFill>
                          <a:latin typeface="Arial"/>
                          <a:ea typeface="Arial"/>
                          <a:cs typeface="Arial"/>
                          <a:sym typeface="Arial"/>
                        </a:rPr>
                        <a:t>Formatting References – Citation Managers</a:t>
                      </a:r>
                      <a:endParaRPr sz="800" u="none" strike="noStrike" cap="none"/>
                    </a:p>
                  </a:txBody>
                  <a:tcPr marL="127000" marR="127000" marT="127000" marB="12700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CEA8F0"/>
                    </a:solidFill>
                  </a:tcPr>
                </a:tc>
                <a:tc>
                  <a:txBody>
                    <a:bodyPr/>
                    <a:lstStyle/>
                    <a:p>
                      <a:pPr marL="0" marR="0" lvl="0" indent="0" algn="ctr" rtl="0">
                        <a:lnSpc>
                          <a:spcPct val="140000"/>
                        </a:lnSpc>
                        <a:spcBef>
                          <a:spcPts val="0"/>
                        </a:spcBef>
                        <a:spcAft>
                          <a:spcPts val="0"/>
                        </a:spcAft>
                        <a:buNone/>
                      </a:pPr>
                      <a:r>
                        <a:rPr lang="en-US" sz="2000" u="none" strike="noStrike" cap="none">
                          <a:solidFill>
                            <a:srgbClr val="000000"/>
                          </a:solidFill>
                          <a:latin typeface="Arial"/>
                          <a:ea typeface="Arial"/>
                          <a:cs typeface="Arial"/>
                          <a:sym typeface="Arial"/>
                        </a:rPr>
                        <a:t>When you are stuck on transitions, headers, titles</a:t>
                      </a:r>
                      <a:endParaRPr sz="800" u="none" strike="noStrike" cap="none"/>
                    </a:p>
                  </a:txBody>
                  <a:tcPr marL="127000" marR="127000" marT="127000" marB="12700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EDCBF6"/>
                    </a:solidFill>
                  </a:tcPr>
                </a:tc>
                <a:extLst>
                  <a:ext uri="{0D108BD9-81ED-4DB2-BD59-A6C34878D82A}">
                    <a16:rowId xmlns:a16="http://schemas.microsoft.com/office/drawing/2014/main" val="10003"/>
                  </a:ext>
                </a:extLst>
              </a:tr>
              <a:tr h="1299367">
                <a:tc>
                  <a:txBody>
                    <a:bodyPr/>
                    <a:lstStyle/>
                    <a:p>
                      <a:pPr marL="0" marR="0" lvl="0" indent="0" algn="ctr" rtl="0">
                        <a:lnSpc>
                          <a:spcPct val="509000"/>
                        </a:lnSpc>
                        <a:spcBef>
                          <a:spcPts val="0"/>
                        </a:spcBef>
                        <a:spcAft>
                          <a:spcPts val="0"/>
                        </a:spcAft>
                        <a:buNone/>
                      </a:pPr>
                      <a:endParaRPr sz="800" u="none" strike="noStrike" cap="none"/>
                    </a:p>
                  </a:txBody>
                  <a:tcPr marL="127000" marR="127000" marT="127000" marB="12700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B174E7"/>
                    </a:solidFill>
                  </a:tcPr>
                </a:tc>
                <a:tc>
                  <a:txBody>
                    <a:bodyPr/>
                    <a:lstStyle/>
                    <a:p>
                      <a:pPr marL="0" marR="0" lvl="0" indent="0" algn="ctr" rtl="0">
                        <a:lnSpc>
                          <a:spcPct val="140000"/>
                        </a:lnSpc>
                        <a:spcBef>
                          <a:spcPts val="0"/>
                        </a:spcBef>
                        <a:spcAft>
                          <a:spcPts val="0"/>
                        </a:spcAft>
                        <a:buNone/>
                      </a:pPr>
                      <a:r>
                        <a:rPr lang="en-US" sz="2000" u="none" strike="noStrike" cap="none">
                          <a:solidFill>
                            <a:srgbClr val="000000"/>
                          </a:solidFill>
                          <a:latin typeface="Arial"/>
                          <a:ea typeface="Arial"/>
                          <a:cs typeface="Arial"/>
                          <a:sym typeface="Arial"/>
                        </a:rPr>
                        <a:t>Outlines – to organize thoughts and research</a:t>
                      </a:r>
                      <a:endParaRPr sz="800" u="none" strike="noStrike" cap="none"/>
                    </a:p>
                  </a:txBody>
                  <a:tcPr marL="127000" marR="127000" marT="127000" marB="12700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CEA8F0"/>
                    </a:solidFill>
                  </a:tcPr>
                </a:tc>
                <a:tc>
                  <a:txBody>
                    <a:bodyPr/>
                    <a:lstStyle/>
                    <a:p>
                      <a:pPr marL="0" marR="0" lvl="0" indent="0" algn="ctr" rtl="0">
                        <a:lnSpc>
                          <a:spcPct val="140000"/>
                        </a:lnSpc>
                        <a:spcBef>
                          <a:spcPts val="0"/>
                        </a:spcBef>
                        <a:spcAft>
                          <a:spcPts val="0"/>
                        </a:spcAft>
                        <a:buNone/>
                      </a:pPr>
                      <a:r>
                        <a:rPr lang="en-US" sz="2000" u="none" strike="noStrike" cap="none">
                          <a:solidFill>
                            <a:srgbClr val="000000"/>
                          </a:solidFill>
                          <a:latin typeface="Arial"/>
                          <a:ea typeface="Arial"/>
                          <a:cs typeface="Arial"/>
                          <a:sym typeface="Arial"/>
                        </a:rPr>
                        <a:t>Cite your AI use</a:t>
                      </a:r>
                      <a:endParaRPr sz="800" u="none" strike="noStrike" cap="none"/>
                    </a:p>
                  </a:txBody>
                  <a:tcPr marL="127000" marR="127000" marT="127000" marB="127000" anchor="ctr">
                    <a:lnL w="4775" cap="flat" cmpd="sng">
                      <a:solidFill>
                        <a:srgbClr val="99ACFF"/>
                      </a:solidFill>
                      <a:prstDash val="solid"/>
                      <a:round/>
                      <a:headEnd type="none" w="sm" len="sm"/>
                      <a:tailEnd type="none" w="sm" len="sm"/>
                    </a:lnL>
                    <a:lnR w="4775" cap="flat" cmpd="sng">
                      <a:solidFill>
                        <a:srgbClr val="99ACFF"/>
                      </a:solidFill>
                      <a:prstDash val="solid"/>
                      <a:round/>
                      <a:headEnd type="none" w="sm" len="sm"/>
                      <a:tailEnd type="none" w="sm" len="sm"/>
                    </a:lnR>
                    <a:lnT w="4775" cap="flat" cmpd="sng">
                      <a:solidFill>
                        <a:srgbClr val="99ACFF"/>
                      </a:solidFill>
                      <a:prstDash val="solid"/>
                      <a:round/>
                      <a:headEnd type="none" w="sm" len="sm"/>
                      <a:tailEnd type="none" w="sm" len="sm"/>
                    </a:lnT>
                    <a:lnB w="4775" cap="flat" cmpd="sng">
                      <a:solidFill>
                        <a:srgbClr val="99ACFF"/>
                      </a:solidFill>
                      <a:prstDash val="solid"/>
                      <a:round/>
                      <a:headEnd type="none" w="sm" len="sm"/>
                      <a:tailEnd type="none" w="sm" len="sm"/>
                    </a:lnB>
                    <a:solidFill>
                      <a:srgbClr val="EDCBF6"/>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grpSp>
        <p:nvGrpSpPr>
          <p:cNvPr id="328" name="Google Shape;328;g3f9ee41cee2_0_317"/>
          <p:cNvGrpSpPr/>
          <p:nvPr/>
        </p:nvGrpSpPr>
        <p:grpSpPr>
          <a:xfrm>
            <a:off x="7275198" y="-262162"/>
            <a:ext cx="6464772" cy="7286443"/>
            <a:chOff x="0" y="-38100"/>
            <a:chExt cx="2553900" cy="2878500"/>
          </a:xfrm>
        </p:grpSpPr>
        <p:sp>
          <p:nvSpPr>
            <p:cNvPr id="329" name="Google Shape;329;g3f9ee41cee2_0_317"/>
            <p:cNvSpPr/>
            <p:nvPr/>
          </p:nvSpPr>
          <p:spPr>
            <a:xfrm>
              <a:off x="0" y="0"/>
              <a:ext cx="2553879" cy="2840271"/>
            </a:xfrm>
            <a:custGeom>
              <a:avLst/>
              <a:gdLst/>
              <a:ahLst/>
              <a:cxnLst/>
              <a:rect l="l" t="t" r="r" b="b"/>
              <a:pathLst>
                <a:path w="2553879" h="2840271" extrusionOk="0">
                  <a:moveTo>
                    <a:pt x="0" y="0"/>
                  </a:moveTo>
                  <a:lnTo>
                    <a:pt x="2553879" y="0"/>
                  </a:lnTo>
                  <a:lnTo>
                    <a:pt x="2553879" y="2840271"/>
                  </a:lnTo>
                  <a:lnTo>
                    <a:pt x="0" y="2840271"/>
                  </a:lnTo>
                  <a:close/>
                </a:path>
              </a:pathLst>
            </a:custGeom>
            <a:solidFill>
              <a:srgbClr val="6780D3"/>
            </a:solidFill>
            <a:ln>
              <a:noFill/>
            </a:ln>
          </p:spPr>
          <p:txBody>
            <a:bodyPr/>
            <a:lstStyle/>
            <a:p>
              <a:endParaRPr lang="en-US" sz="2400"/>
            </a:p>
          </p:txBody>
        </p:sp>
        <p:sp>
          <p:nvSpPr>
            <p:cNvPr id="330" name="Google Shape;330;g3f9ee41cee2_0_317"/>
            <p:cNvSpPr txBox="1"/>
            <p:nvPr/>
          </p:nvSpPr>
          <p:spPr>
            <a:xfrm>
              <a:off x="0" y="-38100"/>
              <a:ext cx="2553900" cy="2878500"/>
            </a:xfrm>
            <a:prstGeom prst="rect">
              <a:avLst/>
            </a:prstGeom>
            <a:noFill/>
            <a:ln>
              <a:noFill/>
            </a:ln>
          </p:spPr>
          <p:txBody>
            <a:bodyPr spcFirstLastPara="1" wrap="square" lIns="33867" tIns="33867" rIns="33867" bIns="33867" anchor="ctr" anchorCtr="0">
              <a:noAutofit/>
            </a:bodyPr>
            <a:lstStyle/>
            <a:p>
              <a:pPr algn="ctr">
                <a:lnSpc>
                  <a:spcPct val="147722"/>
                </a:lnSpc>
              </a:pPr>
              <a:endParaRPr sz="1200">
                <a:solidFill>
                  <a:schemeClr val="dk1"/>
                </a:solidFill>
                <a:latin typeface="Calibri"/>
                <a:ea typeface="Calibri"/>
                <a:cs typeface="Calibri"/>
                <a:sym typeface="Calibri"/>
              </a:endParaRPr>
            </a:p>
          </p:txBody>
        </p:sp>
      </p:grpSp>
      <p:sp>
        <p:nvSpPr>
          <p:cNvPr id="331" name="Google Shape;331;g3f9ee41cee2_0_317"/>
          <p:cNvSpPr/>
          <p:nvPr/>
        </p:nvSpPr>
        <p:spPr>
          <a:xfrm>
            <a:off x="7587103" y="1579723"/>
            <a:ext cx="4398613" cy="4134696"/>
          </a:xfrm>
          <a:custGeom>
            <a:avLst/>
            <a:gdLst/>
            <a:ahLst/>
            <a:cxnLst/>
            <a:rect l="l" t="t" r="r" b="b"/>
            <a:pathLst>
              <a:path w="6597919" h="6202044" extrusionOk="0">
                <a:moveTo>
                  <a:pt x="0" y="0"/>
                </a:moveTo>
                <a:lnTo>
                  <a:pt x="6597919" y="0"/>
                </a:lnTo>
                <a:lnTo>
                  <a:pt x="6597919" y="6202044"/>
                </a:lnTo>
                <a:lnTo>
                  <a:pt x="0" y="6202044"/>
                </a:lnTo>
                <a:lnTo>
                  <a:pt x="0" y="0"/>
                </a:lnTo>
                <a:close/>
              </a:path>
            </a:pathLst>
          </a:custGeom>
          <a:blipFill rotWithShape="1">
            <a:blip r:embed="rId3">
              <a:alphaModFix/>
            </a:blip>
            <a:stretch>
              <a:fillRect/>
            </a:stretch>
          </a:blipFill>
          <a:ln>
            <a:noFill/>
          </a:ln>
        </p:spPr>
        <p:txBody>
          <a:bodyPr/>
          <a:lstStyle/>
          <a:p>
            <a:endParaRPr lang="en-US" sz="2400"/>
          </a:p>
        </p:txBody>
      </p:sp>
      <p:sp>
        <p:nvSpPr>
          <p:cNvPr id="332" name="Google Shape;332;g3f9ee41cee2_0_317"/>
          <p:cNvSpPr txBox="1"/>
          <p:nvPr/>
        </p:nvSpPr>
        <p:spPr>
          <a:xfrm>
            <a:off x="288296" y="181746"/>
            <a:ext cx="6987200" cy="828881"/>
          </a:xfrm>
          <a:prstGeom prst="rect">
            <a:avLst/>
          </a:prstGeom>
          <a:noFill/>
          <a:ln>
            <a:noFill/>
          </a:ln>
        </p:spPr>
        <p:txBody>
          <a:bodyPr spcFirstLastPara="1" wrap="square" lIns="0" tIns="0" rIns="0" bIns="0" anchor="t" anchorCtr="0">
            <a:spAutoFit/>
          </a:bodyPr>
          <a:lstStyle/>
          <a:p>
            <a:pPr>
              <a:lnSpc>
                <a:spcPct val="101000"/>
              </a:lnSpc>
            </a:pPr>
            <a:r>
              <a:rPr lang="en-US" sz="5333" b="1">
                <a:solidFill>
                  <a:srgbClr val="101010"/>
                </a:solidFill>
                <a:latin typeface="Bebas Neue"/>
                <a:ea typeface="Bebas Neue"/>
                <a:cs typeface="Bebas Neue"/>
                <a:sym typeface="Bebas Neue"/>
              </a:rPr>
              <a:t>How can I use AI responsibly? </a:t>
            </a:r>
            <a:endParaRPr sz="933"/>
          </a:p>
        </p:txBody>
      </p:sp>
      <p:sp>
        <p:nvSpPr>
          <p:cNvPr id="333" name="Google Shape;333;g3f9ee41cee2_0_317"/>
          <p:cNvSpPr txBox="1"/>
          <p:nvPr/>
        </p:nvSpPr>
        <p:spPr>
          <a:xfrm>
            <a:off x="288300" y="1023467"/>
            <a:ext cx="6861600" cy="4595489"/>
          </a:xfrm>
          <a:prstGeom prst="rect">
            <a:avLst/>
          </a:prstGeom>
          <a:noFill/>
          <a:ln>
            <a:noFill/>
          </a:ln>
        </p:spPr>
        <p:txBody>
          <a:bodyPr spcFirstLastPara="1" wrap="square" lIns="0" tIns="0" rIns="0" bIns="0" anchor="t" anchorCtr="0">
            <a:spAutoFit/>
          </a:bodyPr>
          <a:lstStyle/>
          <a:p>
            <a:pPr marL="355591" lvl="1" indent="-186262">
              <a:lnSpc>
                <a:spcPct val="140016"/>
              </a:lnSpc>
              <a:buClr>
                <a:srgbClr val="101010"/>
              </a:buClr>
              <a:buSzPts val="1400"/>
              <a:buFont typeface="Arial"/>
              <a:buChar char="•"/>
            </a:pPr>
            <a:r>
              <a:rPr lang="en-US" sz="2133" dirty="0">
                <a:solidFill>
                  <a:srgbClr val="101010"/>
                </a:solidFill>
                <a:latin typeface="Arial"/>
                <a:ea typeface="Arial"/>
                <a:cs typeface="Arial"/>
                <a:sym typeface="Arial"/>
              </a:rPr>
              <a:t>Weigh the pros and cons to determine if AI is the best choice for a task.</a:t>
            </a:r>
            <a:endParaRPr sz="2133" dirty="0">
              <a:solidFill>
                <a:srgbClr val="101010"/>
              </a:solidFill>
              <a:latin typeface="Arial"/>
              <a:ea typeface="Arial"/>
              <a:cs typeface="Arial"/>
              <a:sym typeface="Arial"/>
            </a:endParaRPr>
          </a:p>
          <a:p>
            <a:pPr marL="355591" lvl="1" indent="-186262">
              <a:lnSpc>
                <a:spcPct val="140016"/>
              </a:lnSpc>
              <a:buClr>
                <a:srgbClr val="101010"/>
              </a:buClr>
              <a:buSzPts val="1400"/>
              <a:buFont typeface="Arial"/>
              <a:buChar char="•"/>
            </a:pPr>
            <a:r>
              <a:rPr lang="en-US" sz="2133" dirty="0">
                <a:solidFill>
                  <a:srgbClr val="101010"/>
                </a:solidFill>
                <a:latin typeface="Arial"/>
                <a:ea typeface="Arial"/>
                <a:cs typeface="Arial"/>
                <a:sym typeface="Arial"/>
              </a:rPr>
              <a:t>Determine if output is missing context or displays evidence of bias. </a:t>
            </a:r>
          </a:p>
          <a:p>
            <a:pPr marL="355591" lvl="1" indent="-186262">
              <a:lnSpc>
                <a:spcPct val="140016"/>
              </a:lnSpc>
              <a:buClr>
                <a:srgbClr val="101010"/>
              </a:buClr>
              <a:buSzPts val="1400"/>
              <a:buFont typeface="Arial"/>
              <a:buChar char="•"/>
            </a:pPr>
            <a:r>
              <a:rPr lang="en-US" sz="2133" dirty="0">
                <a:solidFill>
                  <a:srgbClr val="101010"/>
                </a:solidFill>
                <a:latin typeface="Arial"/>
                <a:ea typeface="Arial"/>
                <a:cs typeface="Arial"/>
                <a:sym typeface="Arial"/>
              </a:rPr>
              <a:t>Fact-check output and apply human judgment </a:t>
            </a:r>
            <a:endParaRPr sz="2133" dirty="0">
              <a:solidFill>
                <a:srgbClr val="101010"/>
              </a:solidFill>
              <a:latin typeface="Arial"/>
              <a:ea typeface="Arial"/>
              <a:cs typeface="Arial"/>
              <a:sym typeface="Arial"/>
            </a:endParaRPr>
          </a:p>
          <a:p>
            <a:pPr marL="355591" lvl="1" indent="-186262">
              <a:lnSpc>
                <a:spcPct val="140016"/>
              </a:lnSpc>
              <a:buClr>
                <a:srgbClr val="101010"/>
              </a:buClr>
              <a:buSzPts val="1400"/>
              <a:buFont typeface="Arial"/>
              <a:buChar char="•"/>
            </a:pPr>
            <a:r>
              <a:rPr lang="en-US" sz="2133" dirty="0">
                <a:solidFill>
                  <a:srgbClr val="101010"/>
                </a:solidFill>
                <a:latin typeface="Arial"/>
                <a:ea typeface="Arial"/>
                <a:cs typeface="Arial"/>
                <a:sym typeface="Arial"/>
              </a:rPr>
              <a:t>If sources are given or cited, do these exist? Do they even appear related? It can be wrong!</a:t>
            </a:r>
            <a:endParaRPr sz="2133" dirty="0">
              <a:solidFill>
                <a:srgbClr val="101010"/>
              </a:solidFill>
              <a:latin typeface="Arial"/>
              <a:ea typeface="Arial"/>
              <a:cs typeface="Arial"/>
              <a:sym typeface="Arial"/>
            </a:endParaRPr>
          </a:p>
          <a:p>
            <a:pPr marL="355591" lvl="1" indent="-186262">
              <a:lnSpc>
                <a:spcPct val="140016"/>
              </a:lnSpc>
              <a:buClr>
                <a:srgbClr val="101010"/>
              </a:buClr>
              <a:buSzPts val="1400"/>
              <a:buFont typeface="Arial"/>
              <a:buChar char="•"/>
            </a:pPr>
            <a:r>
              <a:rPr lang="en-US" sz="2133" dirty="0">
                <a:solidFill>
                  <a:srgbClr val="101010"/>
                </a:solidFill>
                <a:latin typeface="Arial"/>
                <a:ea typeface="Arial"/>
                <a:cs typeface="Arial"/>
                <a:sym typeface="Arial"/>
              </a:rPr>
              <a:t>Are you considering the privacy implications and your own </a:t>
            </a:r>
            <a:r>
              <a:rPr lang="en-US" sz="2133" dirty="0">
                <a:solidFill>
                  <a:srgbClr val="101010"/>
                </a:solidFill>
              </a:rPr>
              <a:t>intellectual property</a:t>
            </a:r>
            <a:r>
              <a:rPr lang="en-US" sz="2133" dirty="0">
                <a:solidFill>
                  <a:srgbClr val="101010"/>
                </a:solidFill>
                <a:latin typeface="Arial"/>
                <a:ea typeface="Arial"/>
                <a:cs typeface="Arial"/>
                <a:sym typeface="Arial"/>
              </a:rPr>
              <a:t>? Don’t put in anything you don’t want used to train. Don’t put in personal info.</a:t>
            </a:r>
            <a:endParaRPr sz="1333"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g3ac53bfd8c3_0_6"/>
          <p:cNvSpPr txBox="1"/>
          <p:nvPr/>
        </p:nvSpPr>
        <p:spPr>
          <a:xfrm>
            <a:off x="209359" y="1402385"/>
            <a:ext cx="5683600" cy="4308872"/>
          </a:xfrm>
          <a:prstGeom prst="rect">
            <a:avLst/>
          </a:prstGeom>
          <a:noFill/>
          <a:ln>
            <a:noFill/>
          </a:ln>
        </p:spPr>
        <p:txBody>
          <a:bodyPr spcFirstLastPara="1" wrap="square" lIns="0" tIns="0" rIns="0" bIns="0" anchor="t" anchorCtr="0">
            <a:spAutoFit/>
          </a:bodyPr>
          <a:lstStyle/>
          <a:p>
            <a:pPr marL="457189" indent="-347125">
              <a:lnSpc>
                <a:spcPct val="140006"/>
              </a:lnSpc>
              <a:buClr>
                <a:srgbClr val="000000"/>
              </a:buClr>
              <a:buSzPts val="1500"/>
              <a:buFont typeface="Arial"/>
              <a:buChar char="●"/>
            </a:pPr>
            <a:r>
              <a:rPr lang="en-US" sz="2000">
                <a:solidFill>
                  <a:srgbClr val="000000"/>
                </a:solidFill>
                <a:latin typeface="Arial"/>
                <a:ea typeface="Arial"/>
                <a:cs typeface="Arial"/>
                <a:sym typeface="Arial"/>
              </a:rPr>
              <a:t>If you use AI, use it as a tool, DO NOT use it to replace yourself in creative or critical thinking, </a:t>
            </a:r>
            <a:r>
              <a:rPr lang="en-US" sz="2000" i="1">
                <a:solidFill>
                  <a:srgbClr val="000000"/>
                </a:solidFill>
                <a:latin typeface="Arial"/>
                <a:ea typeface="Arial"/>
                <a:cs typeface="Arial"/>
                <a:sym typeface="Arial"/>
              </a:rPr>
              <a:t>let it assist</a:t>
            </a:r>
            <a:r>
              <a:rPr lang="en-US" sz="2000">
                <a:solidFill>
                  <a:srgbClr val="000000"/>
                </a:solidFill>
                <a:latin typeface="Arial"/>
                <a:ea typeface="Arial"/>
                <a:cs typeface="Arial"/>
                <a:sym typeface="Arial"/>
              </a:rPr>
              <a:t>, not do all the work</a:t>
            </a:r>
            <a:endParaRPr sz="2000">
              <a:solidFill>
                <a:srgbClr val="000000"/>
              </a:solidFill>
              <a:latin typeface="Arial"/>
              <a:ea typeface="Arial"/>
              <a:cs typeface="Arial"/>
              <a:sym typeface="Arial"/>
            </a:endParaRPr>
          </a:p>
          <a:p>
            <a:pPr marL="457189" indent="-347125">
              <a:lnSpc>
                <a:spcPct val="140006"/>
              </a:lnSpc>
              <a:buClr>
                <a:srgbClr val="000000"/>
              </a:buClr>
              <a:buSzPts val="1500"/>
              <a:buFont typeface="Arial"/>
              <a:buChar char="●"/>
            </a:pPr>
            <a:r>
              <a:rPr lang="en-US" sz="2000">
                <a:solidFill>
                  <a:srgbClr val="000000"/>
                </a:solidFill>
                <a:latin typeface="Arial"/>
                <a:ea typeface="Arial"/>
                <a:cs typeface="Arial"/>
                <a:sym typeface="Arial"/>
              </a:rPr>
              <a:t>AI usage should be disclosed and cited</a:t>
            </a:r>
            <a:endParaRPr sz="2000">
              <a:solidFill>
                <a:srgbClr val="000000"/>
              </a:solidFill>
              <a:latin typeface="Arial"/>
              <a:ea typeface="Arial"/>
              <a:cs typeface="Arial"/>
              <a:sym typeface="Arial"/>
            </a:endParaRPr>
          </a:p>
          <a:p>
            <a:pPr marL="457189" indent="-347125">
              <a:lnSpc>
                <a:spcPct val="140006"/>
              </a:lnSpc>
              <a:buClr>
                <a:srgbClr val="000000"/>
              </a:buClr>
              <a:buSzPts val="1500"/>
              <a:buFont typeface="Arial"/>
              <a:buChar char="●"/>
            </a:pPr>
            <a:r>
              <a:rPr lang="en-US" sz="2000">
                <a:solidFill>
                  <a:srgbClr val="000000"/>
                </a:solidFill>
                <a:latin typeface="Arial"/>
                <a:ea typeface="Arial"/>
                <a:cs typeface="Arial"/>
                <a:sym typeface="Arial"/>
              </a:rPr>
              <a:t>AI results can be biased, their algorithms are often unclear to us</a:t>
            </a:r>
            <a:endParaRPr sz="2000">
              <a:solidFill>
                <a:srgbClr val="000000"/>
              </a:solidFill>
              <a:latin typeface="Arial"/>
              <a:ea typeface="Arial"/>
              <a:cs typeface="Arial"/>
              <a:sym typeface="Arial"/>
            </a:endParaRPr>
          </a:p>
          <a:p>
            <a:pPr marL="457189" indent="-347125">
              <a:lnSpc>
                <a:spcPct val="140006"/>
              </a:lnSpc>
              <a:buClr>
                <a:srgbClr val="000000"/>
              </a:buClr>
              <a:buSzPts val="1500"/>
              <a:buFont typeface="Arial"/>
              <a:buChar char="●"/>
            </a:pPr>
            <a:r>
              <a:rPr lang="en-US" sz="2000">
                <a:solidFill>
                  <a:srgbClr val="000000"/>
                </a:solidFill>
                <a:latin typeface="Arial"/>
                <a:ea typeface="Arial"/>
                <a:cs typeface="Arial"/>
                <a:sym typeface="Arial"/>
              </a:rPr>
              <a:t>Not all tools are created equal, and paywalls exist in tools as well</a:t>
            </a:r>
            <a:endParaRPr sz="2000">
              <a:solidFill>
                <a:srgbClr val="000000"/>
              </a:solidFill>
              <a:latin typeface="Arial"/>
              <a:ea typeface="Arial"/>
              <a:cs typeface="Arial"/>
              <a:sym typeface="Arial"/>
            </a:endParaRPr>
          </a:p>
          <a:p>
            <a:pPr marL="457189" indent="-347125">
              <a:lnSpc>
                <a:spcPct val="140006"/>
              </a:lnSpc>
              <a:buClr>
                <a:srgbClr val="000000"/>
              </a:buClr>
              <a:buSzPts val="1500"/>
              <a:buFont typeface="Arial"/>
              <a:buChar char="●"/>
            </a:pPr>
            <a:r>
              <a:rPr lang="en-US" sz="2000">
                <a:solidFill>
                  <a:srgbClr val="000000"/>
                </a:solidFill>
                <a:latin typeface="Arial"/>
                <a:ea typeface="Arial"/>
                <a:cs typeface="Arial"/>
                <a:sym typeface="Arial"/>
              </a:rPr>
              <a:t>AI tools can’t bypass paywalls, ie: they can’t get articles in databases</a:t>
            </a:r>
            <a:endParaRPr sz="2000">
              <a:solidFill>
                <a:srgbClr val="000000"/>
              </a:solidFill>
              <a:latin typeface="Arial"/>
              <a:ea typeface="Arial"/>
              <a:cs typeface="Arial"/>
              <a:sym typeface="Arial"/>
            </a:endParaRPr>
          </a:p>
        </p:txBody>
      </p:sp>
      <p:sp>
        <p:nvSpPr>
          <p:cNvPr id="340" name="Google Shape;340;g3ac53bfd8c3_0_6"/>
          <p:cNvSpPr txBox="1"/>
          <p:nvPr/>
        </p:nvSpPr>
        <p:spPr>
          <a:xfrm>
            <a:off x="5892951" y="1402392"/>
            <a:ext cx="6055200" cy="4343600"/>
          </a:xfrm>
          <a:prstGeom prst="rect">
            <a:avLst/>
          </a:prstGeom>
          <a:noFill/>
          <a:ln>
            <a:noFill/>
          </a:ln>
        </p:spPr>
        <p:txBody>
          <a:bodyPr spcFirstLastPara="1" wrap="square" lIns="91433" tIns="91433" rIns="91433" bIns="91433" anchor="t" anchorCtr="0">
            <a:noAutofit/>
          </a:bodyPr>
          <a:lstStyle/>
          <a:p>
            <a:pPr marL="457189" indent="-347125">
              <a:lnSpc>
                <a:spcPct val="140061"/>
              </a:lnSpc>
              <a:buClr>
                <a:schemeClr val="dk1"/>
              </a:buClr>
              <a:buSzPts val="1500"/>
              <a:buFont typeface="Arial"/>
              <a:buChar char="●"/>
            </a:pPr>
            <a:r>
              <a:rPr lang="en-US" sz="2000" dirty="0">
                <a:solidFill>
                  <a:schemeClr val="dk1"/>
                </a:solidFill>
                <a:latin typeface="Arial"/>
                <a:ea typeface="Arial"/>
                <a:cs typeface="Arial"/>
                <a:sym typeface="Arial"/>
              </a:rPr>
              <a:t>Be aware of any assignment, university, funder, copyright, or ethical considerations regarding AI</a:t>
            </a:r>
            <a:endParaRPr sz="2000" dirty="0">
              <a:solidFill>
                <a:schemeClr val="dk1"/>
              </a:solidFill>
              <a:latin typeface="Arial"/>
              <a:ea typeface="Arial"/>
              <a:cs typeface="Arial"/>
              <a:sym typeface="Arial"/>
            </a:endParaRPr>
          </a:p>
          <a:p>
            <a:pPr marL="457189" indent="-347125">
              <a:lnSpc>
                <a:spcPct val="140061"/>
              </a:lnSpc>
              <a:buClr>
                <a:schemeClr val="dk1"/>
              </a:buClr>
              <a:buSzPts val="1500"/>
              <a:buFont typeface="Arial"/>
              <a:buChar char="●"/>
            </a:pPr>
            <a:r>
              <a:rPr lang="en-US" sz="2000" dirty="0">
                <a:solidFill>
                  <a:schemeClr val="dk1"/>
                </a:solidFill>
                <a:latin typeface="Arial"/>
                <a:ea typeface="Arial"/>
                <a:cs typeface="Arial"/>
                <a:sym typeface="Arial"/>
              </a:rPr>
              <a:t>AI will take whatever you give it to use in its own learning; it can and will steal your ideas and inputs, which is a major privacy and copyright concern</a:t>
            </a:r>
            <a:endParaRPr sz="2000" dirty="0">
              <a:solidFill>
                <a:schemeClr val="dk1"/>
              </a:solidFill>
              <a:latin typeface="Arial"/>
              <a:ea typeface="Arial"/>
              <a:cs typeface="Arial"/>
              <a:sym typeface="Arial"/>
            </a:endParaRPr>
          </a:p>
          <a:p>
            <a:pPr marL="457189" indent="-347125">
              <a:lnSpc>
                <a:spcPct val="140061"/>
              </a:lnSpc>
              <a:buClr>
                <a:schemeClr val="dk1"/>
              </a:buClr>
              <a:buSzPts val="1500"/>
              <a:buFont typeface="Arial"/>
              <a:buChar char="●"/>
            </a:pPr>
            <a:r>
              <a:rPr lang="en-US" sz="2000" dirty="0">
                <a:solidFill>
                  <a:schemeClr val="dk1"/>
                </a:solidFill>
                <a:latin typeface="Arial"/>
                <a:ea typeface="Arial"/>
                <a:cs typeface="Arial"/>
                <a:sym typeface="Arial"/>
              </a:rPr>
              <a:t>AI “art” steals ideas from artists and creatives</a:t>
            </a:r>
            <a:endParaRPr sz="2000" dirty="0">
              <a:solidFill>
                <a:schemeClr val="dk1"/>
              </a:solidFill>
              <a:latin typeface="Arial"/>
              <a:ea typeface="Arial"/>
              <a:cs typeface="Arial"/>
              <a:sym typeface="Arial"/>
            </a:endParaRPr>
          </a:p>
          <a:p>
            <a:pPr marL="457189" indent="-347125">
              <a:lnSpc>
                <a:spcPct val="140061"/>
              </a:lnSpc>
              <a:buClr>
                <a:schemeClr val="dk1"/>
              </a:buClr>
              <a:buSzPts val="1500"/>
              <a:buFont typeface="Arial"/>
              <a:buChar char="●"/>
            </a:pPr>
            <a:r>
              <a:rPr lang="en-US" sz="2000" dirty="0">
                <a:solidFill>
                  <a:schemeClr val="dk1"/>
                </a:solidFill>
                <a:latin typeface="Arial"/>
                <a:ea typeface="Arial"/>
                <a:cs typeface="Arial"/>
                <a:sym typeface="Arial"/>
              </a:rPr>
              <a:t>AI tools use a lot of energy and resources, there are major environmental concerns</a:t>
            </a:r>
            <a:endParaRPr sz="2000" dirty="0">
              <a:solidFill>
                <a:schemeClr val="dk1"/>
              </a:solidFill>
              <a:latin typeface="Arial"/>
              <a:ea typeface="Arial"/>
              <a:cs typeface="Arial"/>
              <a:sym typeface="Arial"/>
            </a:endParaRPr>
          </a:p>
        </p:txBody>
      </p:sp>
      <p:sp>
        <p:nvSpPr>
          <p:cNvPr id="341" name="Google Shape;341;g3ac53bfd8c3_0_6"/>
          <p:cNvSpPr txBox="1"/>
          <p:nvPr/>
        </p:nvSpPr>
        <p:spPr>
          <a:xfrm>
            <a:off x="1078100" y="8"/>
            <a:ext cx="10205600" cy="1402400"/>
          </a:xfrm>
          <a:prstGeom prst="rect">
            <a:avLst/>
          </a:prstGeom>
          <a:noFill/>
          <a:ln>
            <a:noFill/>
          </a:ln>
        </p:spPr>
        <p:txBody>
          <a:bodyPr spcFirstLastPara="1" wrap="square" lIns="91433" tIns="91433" rIns="91433" bIns="91433" anchor="ctr" anchorCtr="0">
            <a:noAutofit/>
          </a:bodyPr>
          <a:lstStyle/>
          <a:p>
            <a:pPr algn="ctr">
              <a:buClr>
                <a:srgbClr val="000000"/>
              </a:buClr>
              <a:buSzPts val="3800"/>
            </a:pPr>
            <a:r>
              <a:rPr lang="en-US" sz="5067">
                <a:solidFill>
                  <a:srgbClr val="3F3F3F"/>
                </a:solidFill>
                <a:latin typeface="Calibri"/>
                <a:ea typeface="Calibri"/>
                <a:cs typeface="Calibri"/>
                <a:sym typeface="Calibri"/>
              </a:rPr>
              <a:t>AI Warnings and Considerations</a:t>
            </a:r>
            <a:endParaRPr sz="5067">
              <a:solidFill>
                <a:srgbClr val="3F3F3F"/>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12074</TotalTime>
  <Words>2356</Words>
  <Application>Microsoft Office PowerPoint</Application>
  <PresentationFormat>Widescreen</PresentationFormat>
  <Paragraphs>150</Paragraphs>
  <Slides>22</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Aptos</vt:lpstr>
      <vt:lpstr>Aptos Display</vt:lpstr>
      <vt:lpstr>Arial</vt:lpstr>
      <vt:lpstr>Bebas Neue</vt:lpstr>
      <vt:lpstr>Calibri</vt:lpstr>
      <vt:lpstr>Montserrat</vt:lpstr>
      <vt:lpstr>Office Theme</vt:lpstr>
      <vt:lpstr>Assignment 1 due Today</vt:lpstr>
      <vt:lpstr>PowerPoint Presentation</vt:lpstr>
      <vt:lpstr>What is a little funny about this AI created image for our discussion.</vt:lpstr>
      <vt:lpstr>This picture is an example of how AI can give cool looking stuff, but you normally have to guide it to create what you are really looking for. It’s no different in research. </vt:lpstr>
      <vt:lpstr>PowerPoint Presentation</vt:lpstr>
      <vt:lpstr>PowerPoint Presentation</vt:lpstr>
      <vt:lpstr>PowerPoint Presentation</vt:lpstr>
      <vt:lpstr>PowerPoint Presentation</vt:lpstr>
      <vt:lpstr>PowerPoint Presentation</vt:lpstr>
      <vt:lpstr>I didn’t notice the arrow direction  I suppose I could have asked it to reverse the arrows but I decided it would probably mess up, so I just screenshotted them and rotated them myself</vt:lpstr>
      <vt:lpstr>These are examples of guiding AI to give you the pictures you want. Do you have other examples?</vt:lpstr>
      <vt:lpstr>These pictures are examples of how AI can give cool looking stuff…. A similar thing is true for writing.   What is the purpose of learning?</vt:lpstr>
      <vt:lpstr>A career in physics requires:</vt:lpstr>
      <vt:lpstr>If AI were to go away forever, could you still survive?</vt:lpstr>
      <vt:lpstr>The Librarian Rushed Through These</vt:lpstr>
      <vt:lpstr>While I have mixed feelings about AI, here are my favorite ways to use it. </vt:lpstr>
      <vt:lpstr>What is AI not good at? </vt:lpstr>
      <vt:lpstr>LLMs are just statistics—predicting the most likely next things to say based off of what it has been trained on. What do you think that means about when you ask it to help you pick a scientific research question?  </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Mikel Holcomb</dc:creator>
  <cp:lastModifiedBy>Mikel Holcomb</cp:lastModifiedBy>
  <cp:revision>16</cp:revision>
  <dcterms:created xsi:type="dcterms:W3CDTF">2026-05-14T20:44:08Z</dcterms:created>
  <dcterms:modified xsi:type="dcterms:W3CDTF">2026-09-16T19:15:18Z</dcterms:modified>
</cp:coreProperties>
</file>