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843" r:id="rId2"/>
    <p:sldId id="850" r:id="rId3"/>
    <p:sldId id="851" r:id="rId4"/>
    <p:sldId id="852" r:id="rId5"/>
    <p:sldId id="853" r:id="rId6"/>
    <p:sldId id="854" r:id="rId7"/>
    <p:sldId id="856" r:id="rId8"/>
    <p:sldId id="855" r:id="rId9"/>
    <p:sldId id="257" r:id="rId10"/>
    <p:sldId id="848" r:id="rId11"/>
    <p:sldId id="845" r:id="rId12"/>
    <p:sldId id="777" r:id="rId13"/>
    <p:sldId id="846" r:id="rId14"/>
    <p:sldId id="788" r:id="rId15"/>
    <p:sldId id="847" r:id="rId16"/>
    <p:sldId id="784" r:id="rId17"/>
    <p:sldId id="785" r:id="rId18"/>
    <p:sldId id="786" r:id="rId19"/>
    <p:sldId id="787" r:id="rId20"/>
    <p:sldId id="584" r:id="rId21"/>
    <p:sldId id="615" r:id="rId22"/>
    <p:sldId id="617" r:id="rId23"/>
    <p:sldId id="621" r:id="rId24"/>
    <p:sldId id="290" r:id="rId25"/>
    <p:sldId id="857" r:id="rId26"/>
    <p:sldId id="811" r:id="rId27"/>
    <p:sldId id="534" r:id="rId28"/>
    <p:sldId id="459" r:id="rId29"/>
    <p:sldId id="452" r:id="rId30"/>
    <p:sldId id="462" r:id="rId31"/>
    <p:sldId id="536" r:id="rId32"/>
    <p:sldId id="499" r:id="rId33"/>
    <p:sldId id="498" r:id="rId34"/>
    <p:sldId id="455" r:id="rId35"/>
    <p:sldId id="500" r:id="rId36"/>
    <p:sldId id="502" r:id="rId37"/>
    <p:sldId id="503" r:id="rId38"/>
    <p:sldId id="504" r:id="rId39"/>
    <p:sldId id="501" r:id="rId40"/>
    <p:sldId id="456" r:id="rId41"/>
    <p:sldId id="505" r:id="rId42"/>
    <p:sldId id="506" r:id="rId43"/>
    <p:sldId id="507" r:id="rId44"/>
    <p:sldId id="463" r:id="rId45"/>
    <p:sldId id="508" r:id="rId46"/>
    <p:sldId id="509" r:id="rId47"/>
    <p:sldId id="464" r:id="rId48"/>
    <p:sldId id="511" r:id="rId49"/>
    <p:sldId id="284" r:id="rId5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51" autoAdjust="0"/>
    <p:restoredTop sz="84383" autoAdjust="0"/>
  </p:normalViewPr>
  <p:slideViewPr>
    <p:cSldViewPr snapToGrid="0">
      <p:cViewPr varScale="1">
        <p:scale>
          <a:sx n="86" d="100"/>
          <a:sy n="86" d="100"/>
        </p:scale>
        <p:origin x="9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9F5706C-3855-43E0-A5DB-C0C409DFC6CD}" type="datetimeFigureOut">
              <a:rPr lang="en-US" smtClean="0"/>
              <a:t>10/21/2026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9B115F5-7B72-4AA2-B639-778DAB4C0BAE}" type="slidenum">
              <a:rPr lang="en-US" smtClean="0"/>
              <a:t>‹#›</a:t>
            </a:fld>
            <a:endParaRPr lang="en-US"/>
          </a:p>
        </p:txBody>
      </p:sp>
    </p:spTree>
    <p:extLst>
      <p:ext uri="{BB962C8B-B14F-4D97-AF65-F5344CB8AC3E}">
        <p14:creationId xmlns:p14="http://schemas.microsoft.com/office/powerpoint/2010/main" val="113391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DC72116F-B735-CFD5-C2E3-F292EEBD05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BF68FFA-F7E9-B7D3-B2F3-E029AEC6F4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Related paper= related to your project. I don’t require it but it will help you better figure out what </a:t>
            </a:r>
          </a:p>
          <a:p>
            <a:r>
              <a:rPr lang="en-US" altLang="en-US"/>
              <a:t>Can also point out the blue theme means we are stepping back to talk about related characterization methods that could be useful someday. </a:t>
            </a:r>
          </a:p>
          <a:p>
            <a:endParaRPr lang="en-US" altLang="en-US"/>
          </a:p>
          <a:p>
            <a:r>
              <a:rPr lang="en-US" altLang="en-US"/>
              <a:t>I’d like to get to the secondary peaks, but I could live with only getting to the one before that. May need to finish off a little of this before the next lecture.</a:t>
            </a:r>
          </a:p>
        </p:txBody>
      </p:sp>
      <p:sp>
        <p:nvSpPr>
          <p:cNvPr id="6148" name="Slide Number Placeholder 3">
            <a:extLst>
              <a:ext uri="{FF2B5EF4-FFF2-40B4-BE49-F238E27FC236}">
                <a16:creationId xmlns:a16="http://schemas.microsoft.com/office/drawing/2014/main" id="{57FE4033-F92B-8357-D169-9EFB24E75A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69016" indent="-294762">
              <a:defRPr>
                <a:solidFill>
                  <a:schemeClr val="tx1"/>
                </a:solidFill>
                <a:latin typeface="Comic Sans MS" panose="030F0702030302020204" pitchFamily="66" charset="0"/>
              </a:defRPr>
            </a:lvl2pPr>
            <a:lvl3pPr marL="1183988" indent="-235481">
              <a:defRPr>
                <a:solidFill>
                  <a:schemeClr val="tx1"/>
                </a:solidFill>
                <a:latin typeface="Comic Sans MS" panose="030F0702030302020204" pitchFamily="66" charset="0"/>
              </a:defRPr>
            </a:lvl3pPr>
            <a:lvl4pPr marL="1658241" indent="-235481">
              <a:defRPr>
                <a:solidFill>
                  <a:schemeClr val="tx1"/>
                </a:solidFill>
                <a:latin typeface="Comic Sans MS" panose="030F0702030302020204" pitchFamily="66" charset="0"/>
              </a:defRPr>
            </a:lvl4pPr>
            <a:lvl5pPr marL="2132495" indent="-235481">
              <a:defRPr>
                <a:solidFill>
                  <a:schemeClr val="tx1"/>
                </a:solidFill>
                <a:latin typeface="Comic Sans MS" panose="030F0702030302020204" pitchFamily="66" charset="0"/>
              </a:defRPr>
            </a:lvl5pPr>
            <a:lvl6pPr marL="2606748" indent="-235481" eaLnBrk="0" fontAlgn="base" hangingPunct="0">
              <a:spcBef>
                <a:spcPct val="0"/>
              </a:spcBef>
              <a:spcAft>
                <a:spcPct val="0"/>
              </a:spcAft>
              <a:defRPr>
                <a:solidFill>
                  <a:schemeClr val="tx1"/>
                </a:solidFill>
                <a:latin typeface="Comic Sans MS" panose="030F0702030302020204" pitchFamily="66" charset="0"/>
              </a:defRPr>
            </a:lvl6pPr>
            <a:lvl7pPr marL="3081002" indent="-235481" eaLnBrk="0" fontAlgn="base" hangingPunct="0">
              <a:spcBef>
                <a:spcPct val="0"/>
              </a:spcBef>
              <a:spcAft>
                <a:spcPct val="0"/>
              </a:spcAft>
              <a:defRPr>
                <a:solidFill>
                  <a:schemeClr val="tx1"/>
                </a:solidFill>
                <a:latin typeface="Comic Sans MS" panose="030F0702030302020204" pitchFamily="66" charset="0"/>
              </a:defRPr>
            </a:lvl7pPr>
            <a:lvl8pPr marL="3555256" indent="-235481" eaLnBrk="0" fontAlgn="base" hangingPunct="0">
              <a:spcBef>
                <a:spcPct val="0"/>
              </a:spcBef>
              <a:spcAft>
                <a:spcPct val="0"/>
              </a:spcAft>
              <a:defRPr>
                <a:solidFill>
                  <a:schemeClr val="tx1"/>
                </a:solidFill>
                <a:latin typeface="Comic Sans MS" panose="030F0702030302020204" pitchFamily="66" charset="0"/>
              </a:defRPr>
            </a:lvl8pPr>
            <a:lvl9pPr marL="4029509" indent="-235481" eaLnBrk="0" fontAlgn="base" hangingPunct="0">
              <a:spcBef>
                <a:spcPct val="0"/>
              </a:spcBef>
              <a:spcAft>
                <a:spcPct val="0"/>
              </a:spcAft>
              <a:defRPr>
                <a:solidFill>
                  <a:schemeClr val="tx1"/>
                </a:solidFill>
                <a:latin typeface="Comic Sans MS" panose="030F0702030302020204" pitchFamily="66" charset="0"/>
              </a:defRPr>
            </a:lvl9pPr>
          </a:lstStyle>
          <a:p>
            <a:fld id="{6C4070BD-AD3F-4E5E-9526-CDDFF9C04B93}" type="slidenum">
              <a:rPr lang="en-IN" altLang="en-US" smtClean="0"/>
              <a:pPr/>
              <a:t>2</a:t>
            </a:fld>
            <a:endParaRPr lang="en-I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this earlier in the course slides too</a:t>
            </a:r>
          </a:p>
        </p:txBody>
      </p:sp>
      <p:sp>
        <p:nvSpPr>
          <p:cNvPr id="4" name="Slide Number Placeholder 3"/>
          <p:cNvSpPr>
            <a:spLocks noGrp="1"/>
          </p:cNvSpPr>
          <p:nvPr>
            <p:ph type="sldNum" sz="quarter" idx="5"/>
          </p:nvPr>
        </p:nvSpPr>
        <p:spPr/>
        <p:txBody>
          <a:bodyPr/>
          <a:lstStyle/>
          <a:p>
            <a:fld id="{59B115F5-7B72-4AA2-B639-778DAB4C0BAE}" type="slidenum">
              <a:rPr lang="en-US" smtClean="0"/>
              <a:t>4</a:t>
            </a:fld>
            <a:endParaRPr lang="en-US"/>
          </a:p>
        </p:txBody>
      </p:sp>
    </p:spTree>
    <p:extLst>
      <p:ext uri="{BB962C8B-B14F-4D97-AF65-F5344CB8AC3E}">
        <p14:creationId xmlns:p14="http://schemas.microsoft.com/office/powerpoint/2010/main" val="251111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https://doi.org/10.1063/1.348347, actually the two smallest are 6nm</a:t>
            </a:r>
          </a:p>
          <a:p>
            <a:endParaRPr lang="en-US" dirty="0"/>
          </a:p>
          <a:p>
            <a:r>
              <a:rPr lang="en-US" dirty="0"/>
              <a:t>You will see many graphs with legends like on the left in papers. It’s better than the graph that buried the legend in the caption, but I like the right one better. </a:t>
            </a:r>
          </a:p>
        </p:txBody>
      </p:sp>
      <p:sp>
        <p:nvSpPr>
          <p:cNvPr id="4" name="Slide Number Placeholder 3"/>
          <p:cNvSpPr>
            <a:spLocks noGrp="1"/>
          </p:cNvSpPr>
          <p:nvPr>
            <p:ph type="sldNum" sz="quarter" idx="5"/>
          </p:nvPr>
        </p:nvSpPr>
        <p:spPr/>
        <p:txBody>
          <a:bodyPr/>
          <a:lstStyle/>
          <a:p>
            <a:fld id="{59B115F5-7B72-4AA2-B639-778DAB4C0BAE}" type="slidenum">
              <a:rPr lang="en-US" smtClean="0"/>
              <a:t>6</a:t>
            </a:fld>
            <a:endParaRPr lang="en-US"/>
          </a:p>
        </p:txBody>
      </p:sp>
    </p:spTree>
    <p:extLst>
      <p:ext uri="{BB962C8B-B14F-4D97-AF65-F5344CB8AC3E}">
        <p14:creationId xmlns:p14="http://schemas.microsoft.com/office/powerpoint/2010/main" val="2049667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57B46-ECB5-68B6-5DDF-C1BA3BFBB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66A0F-6155-71C7-1E23-A4D57EC8B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E09A2-E469-E86E-CD74-4CA2B6EFE222}"/>
              </a:ext>
            </a:extLst>
          </p:cNvPr>
          <p:cNvSpPr>
            <a:spLocks noGrp="1"/>
          </p:cNvSpPr>
          <p:nvPr>
            <p:ph type="body" idx="1"/>
          </p:nvPr>
        </p:nvSpPr>
        <p:spPr/>
        <p:txBody>
          <a:bodyPr/>
          <a:lstStyle/>
          <a:p>
            <a:r>
              <a:rPr lang="en-US" dirty="0"/>
              <a:t>It also has significant exchange bias, meaning the loop isn’t centered about zero</a:t>
            </a:r>
          </a:p>
        </p:txBody>
      </p:sp>
      <p:sp>
        <p:nvSpPr>
          <p:cNvPr id="4" name="Slide Number Placeholder 3">
            <a:extLst>
              <a:ext uri="{FF2B5EF4-FFF2-40B4-BE49-F238E27FC236}">
                <a16:creationId xmlns:a16="http://schemas.microsoft.com/office/drawing/2014/main" id="{81DD521D-73DB-61F5-5588-7F69B59543DC}"/>
              </a:ext>
            </a:extLst>
          </p:cNvPr>
          <p:cNvSpPr>
            <a:spLocks noGrp="1"/>
          </p:cNvSpPr>
          <p:nvPr>
            <p:ph type="sldNum" sz="quarter" idx="5"/>
          </p:nvPr>
        </p:nvSpPr>
        <p:spPr/>
        <p:txBody>
          <a:bodyPr/>
          <a:lstStyle/>
          <a:p>
            <a:fld id="{59B115F5-7B72-4AA2-B639-778DAB4C0BAE}" type="slidenum">
              <a:rPr lang="en-US" smtClean="0"/>
              <a:t>10</a:t>
            </a:fld>
            <a:endParaRPr lang="en-US"/>
          </a:p>
        </p:txBody>
      </p:sp>
    </p:spTree>
    <p:extLst>
      <p:ext uri="{BB962C8B-B14F-4D97-AF65-F5344CB8AC3E}">
        <p14:creationId xmlns:p14="http://schemas.microsoft.com/office/powerpoint/2010/main" val="2996586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different things until you find a story that makes sense that you can confirm</a:t>
            </a:r>
          </a:p>
        </p:txBody>
      </p:sp>
      <p:sp>
        <p:nvSpPr>
          <p:cNvPr id="4" name="Slide Number Placeholder 3"/>
          <p:cNvSpPr>
            <a:spLocks noGrp="1"/>
          </p:cNvSpPr>
          <p:nvPr>
            <p:ph type="sldNum" sz="quarter" idx="5"/>
          </p:nvPr>
        </p:nvSpPr>
        <p:spPr/>
        <p:txBody>
          <a:bodyPr/>
          <a:lstStyle/>
          <a:p>
            <a:fld id="{59B115F5-7B72-4AA2-B639-778DAB4C0BAE}" type="slidenum">
              <a:rPr lang="en-US" smtClean="0"/>
              <a:t>18</a:t>
            </a:fld>
            <a:endParaRPr lang="en-US"/>
          </a:p>
        </p:txBody>
      </p:sp>
    </p:spTree>
    <p:extLst>
      <p:ext uri="{BB962C8B-B14F-4D97-AF65-F5344CB8AC3E}">
        <p14:creationId xmlns:p14="http://schemas.microsoft.com/office/powerpoint/2010/main" val="976186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917FD4B-D475-C60C-4D40-65D69012102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6E3CF098-B673-CA4B-5817-2D4752ADE4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My normal story about how we have a competition between ferromagnetism and something behaving kinda like a diamaget. </a:t>
            </a:r>
          </a:p>
          <a:p>
            <a:r>
              <a:rPr lang="en-US" altLang="en-US" b="1"/>
              <a:t>Then, how can we control this?</a:t>
            </a:r>
            <a:endParaRPr lang="en-US" altLang="en-US"/>
          </a:p>
          <a:p>
            <a:endParaRPr lang="en-US" altLang="en-US"/>
          </a:p>
        </p:txBody>
      </p:sp>
      <p:sp>
        <p:nvSpPr>
          <p:cNvPr id="24580" name="Slide Number Placeholder 3">
            <a:extLst>
              <a:ext uri="{FF2B5EF4-FFF2-40B4-BE49-F238E27FC236}">
                <a16:creationId xmlns:a16="http://schemas.microsoft.com/office/drawing/2014/main" id="{28070208-05E0-673A-DD47-863A1117C4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0333FD9B-4D11-4B57-A639-3643662BBF81}" type="slidenum">
              <a:rPr lang="en-US" altLang="en-US" smtClean="0"/>
              <a:pPr/>
              <a:t>20</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C49B4DB8-AB00-185D-E9B3-51DEC7A0AF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4A7D4F0A-B457-F413-66E8-E4461357A0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We guessed that we might be able to control it with oxygen vacancies (missing oxygen). Note that even in non-optimal oxygen growth pressures, our films are still pretty good, as shown here by both TEM and nice XRR fringes. </a:t>
            </a:r>
          </a:p>
        </p:txBody>
      </p:sp>
      <p:sp>
        <p:nvSpPr>
          <p:cNvPr id="26628" name="Slide Number Placeholder 3">
            <a:extLst>
              <a:ext uri="{FF2B5EF4-FFF2-40B4-BE49-F238E27FC236}">
                <a16:creationId xmlns:a16="http://schemas.microsoft.com/office/drawing/2014/main" id="{427BEC19-A49C-44D9-33F9-8FB29C81CE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D46893C9-FDD2-42A4-B4BB-FC67DED24AE7}" type="slidenum">
              <a:rPr lang="en-IN" altLang="en-US" smtClean="0"/>
              <a:pPr/>
              <a:t>21</a:t>
            </a:fld>
            <a:endParaRPr lang="en-I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ADBC3D4-0227-E7A7-F36A-D7DAA71FD96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90CAE373-2E3A-E6E1-2E77-DC4E769A18C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So, no obvious trends here, however, we can look at two regimes. One where this spontaneous magnetization is maximized, and one where reversed. </a:t>
            </a:r>
          </a:p>
        </p:txBody>
      </p:sp>
      <p:sp>
        <p:nvSpPr>
          <p:cNvPr id="28676" name="Slide Number Placeholder 3">
            <a:extLst>
              <a:ext uri="{FF2B5EF4-FFF2-40B4-BE49-F238E27FC236}">
                <a16:creationId xmlns:a16="http://schemas.microsoft.com/office/drawing/2014/main" id="{6490A328-5D89-0020-FD8F-89E7A9E570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9F842F31-BDDA-43C5-8D99-316D8220D35C}" type="slidenum">
              <a:rPr lang="en-IN" altLang="en-US" smtClean="0"/>
              <a:pPr/>
              <a:t>22</a:t>
            </a:fld>
            <a:endParaRPr lang="en-I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E12807F8-EFF7-B0B7-7195-27F295EE6F6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AD780001-5AF1-9EB8-4D44-6CCB24319EF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You don’t need to understand the complicated curves on the bottom to see that the magnetization depth profiles do very different things in these two regimes. </a:t>
            </a:r>
          </a:p>
          <a:p>
            <a:endParaRPr lang="en-US" altLang="en-US"/>
          </a:p>
          <a:p>
            <a:r>
              <a:rPr lang="en-US" altLang="en-US"/>
              <a:t>15.8 nm</a:t>
            </a:r>
          </a:p>
          <a:p>
            <a:r>
              <a:rPr lang="en-US" altLang="en-US"/>
              <a:t>Spin flip reflectivities</a:t>
            </a:r>
          </a:p>
        </p:txBody>
      </p:sp>
      <p:sp>
        <p:nvSpPr>
          <p:cNvPr id="30724" name="Slide Number Placeholder 3">
            <a:extLst>
              <a:ext uri="{FF2B5EF4-FFF2-40B4-BE49-F238E27FC236}">
                <a16:creationId xmlns:a16="http://schemas.microsoft.com/office/drawing/2014/main" id="{D4D71FAA-6812-A122-2675-2A83E983C8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EB8E9129-EC7A-4FC0-8439-19E2F5203B4C}" type="slidenum">
              <a:rPr lang="en-US" altLang="en-US" smtClean="0"/>
              <a:pPr/>
              <a:t>23</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we’ve been working on story building most of the semester, with multiple opportunities for feedback! While you may not have started having any idea what you were doing (which is normal when first beginning research), you have at least a little better at this over the semester!</a:t>
            </a:r>
          </a:p>
        </p:txBody>
      </p:sp>
      <p:sp>
        <p:nvSpPr>
          <p:cNvPr id="4" name="Slide Number Placeholder 3"/>
          <p:cNvSpPr>
            <a:spLocks noGrp="1"/>
          </p:cNvSpPr>
          <p:nvPr>
            <p:ph type="sldNum" sz="quarter" idx="5"/>
          </p:nvPr>
        </p:nvSpPr>
        <p:spPr/>
        <p:txBody>
          <a:bodyPr/>
          <a:lstStyle/>
          <a:p>
            <a:fld id="{59B115F5-7B72-4AA2-B639-778DAB4C0BAE}" type="slidenum">
              <a:rPr lang="en-US" smtClean="0"/>
              <a:t>24</a:t>
            </a:fld>
            <a:endParaRPr lang="en-US"/>
          </a:p>
        </p:txBody>
      </p:sp>
    </p:spTree>
    <p:extLst>
      <p:ext uri="{BB962C8B-B14F-4D97-AF65-F5344CB8AC3E}">
        <p14:creationId xmlns:p14="http://schemas.microsoft.com/office/powerpoint/2010/main" val="413158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59A5852-7A23-56D8-7602-999508616AD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CD9CC0A-0889-7AF2-89CA-8EFEA98EEDB0}"/>
              </a:ext>
            </a:extLst>
          </p:cNvPr>
          <p:cNvSpPr>
            <a:spLocks noGrp="1"/>
          </p:cNvSpPr>
          <p:nvPr>
            <p:ph type="body" idx="1"/>
          </p:nvPr>
        </p:nvSpPr>
        <p:spPr/>
        <p:txBody>
          <a:bodyPr/>
          <a:lstStyle/>
          <a:p>
            <a:pPr fontAlgn="t">
              <a:lnSpc>
                <a:spcPct val="119048"/>
              </a:lnSpc>
              <a:defRPr/>
            </a:pPr>
            <a:r>
              <a:rPr lang="en-US" dirty="0"/>
              <a:t>Physical Vapor Deposition (PVD): Knock atoms off a target and deposit them on a surface.</a:t>
            </a:r>
          </a:p>
          <a:p>
            <a:pPr marL="342900" indent="-342900" fontAlgn="t">
              <a:lnSpc>
                <a:spcPct val="119048"/>
              </a:lnSpc>
              <a:buFont typeface="Arial" panose="020B0604020202020204" pitchFamily="34" charset="0"/>
              <a:buChar char="•"/>
              <a:defRPr/>
            </a:pPr>
            <a:r>
              <a:rPr lang="en-US" dirty="0"/>
              <a:t>Examples: Sputtering (ions), Thermal evaporation (heat), Pulsed laser deposition (laser), </a:t>
            </a:r>
          </a:p>
          <a:p>
            <a:pPr marL="342900" indent="-342900" fontAlgn="t">
              <a:buFont typeface="Arial" panose="020B0604020202020204" pitchFamily="34" charset="0"/>
              <a:buChar char="•"/>
              <a:defRPr/>
            </a:pPr>
            <a:r>
              <a:rPr lang="en-US" dirty="0"/>
              <a:t>Electron-beam evaporation</a:t>
            </a:r>
            <a:r>
              <a:rPr lang="en-US" b="1" dirty="0"/>
              <a:t>:</a:t>
            </a:r>
            <a:r>
              <a:rPr lang="en-US" dirty="0"/>
              <a:t> A focused electron beam melts/evaporates the source material.</a:t>
            </a:r>
          </a:p>
          <a:p>
            <a:pPr marL="342900" indent="-342900" fontAlgn="t">
              <a:lnSpc>
                <a:spcPct val="119048"/>
              </a:lnSpc>
              <a:buFont typeface="Arial" panose="020B0604020202020204" pitchFamily="34" charset="0"/>
              <a:buChar char="•"/>
              <a:defRPr/>
            </a:pPr>
            <a:r>
              <a:rPr lang="en-US" dirty="0"/>
              <a:t>PLD can be MUCH better than sputtering, if done correctly</a:t>
            </a:r>
          </a:p>
          <a:p>
            <a:pPr fontAlgn="t">
              <a:lnSpc>
                <a:spcPct val="119048"/>
              </a:lnSpc>
              <a:defRPr/>
            </a:pPr>
            <a:endParaRPr lang="en-US" sz="1000" dirty="0"/>
          </a:p>
          <a:p>
            <a:pPr fontAlgn="t">
              <a:lnSpc>
                <a:spcPct val="119048"/>
              </a:lnSpc>
              <a:defRPr/>
            </a:pPr>
            <a:r>
              <a:rPr lang="en-US" dirty="0"/>
              <a:t>Chemical Vapor Deposition (CVD): Introduce gases containing the desired elements. Chemical reactions create a solid film on the substrate. Most semiconductors made this way.</a:t>
            </a:r>
          </a:p>
          <a:p>
            <a:pPr fontAlgn="t">
              <a:lnSpc>
                <a:spcPct val="119048"/>
              </a:lnSpc>
              <a:defRPr/>
            </a:pPr>
            <a:br>
              <a:rPr lang="en-US" dirty="0"/>
            </a:br>
            <a:r>
              <a:rPr lang="en-US" dirty="0"/>
              <a:t>Molecular Beam Epitaxy (MBE): Extremely precise atomic beams in ultra-high vacuum, Can build materials nearly one layer at a time.</a:t>
            </a:r>
          </a:p>
          <a:p>
            <a:pPr>
              <a:defRPr/>
            </a:pPr>
            <a:endParaRPr lang="en-US" dirty="0"/>
          </a:p>
        </p:txBody>
      </p:sp>
      <p:sp>
        <p:nvSpPr>
          <p:cNvPr id="19460" name="Slide Number Placeholder 3">
            <a:extLst>
              <a:ext uri="{FF2B5EF4-FFF2-40B4-BE49-F238E27FC236}">
                <a16:creationId xmlns:a16="http://schemas.microsoft.com/office/drawing/2014/main" id="{607410AC-9D17-D22E-94BE-A70FD8C683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6ECFB2C0-C8BE-401F-B5C3-99B567BEF137}" type="slidenum">
              <a:rPr lang="en-IN" altLang="en-US" smtClean="0"/>
              <a:pPr/>
              <a:t>26</a:t>
            </a:fld>
            <a:endParaRPr lang="en-I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57B3928F-0917-3299-25F4-51AC0E41FAA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801A7642-4016-2267-6195-CCF38E1EC4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Electron microscopy doesn’t work well for charged surfaces</a:t>
            </a:r>
          </a:p>
        </p:txBody>
      </p:sp>
      <p:sp>
        <p:nvSpPr>
          <p:cNvPr id="18436" name="Slide Number Placeholder 3">
            <a:extLst>
              <a:ext uri="{FF2B5EF4-FFF2-40B4-BE49-F238E27FC236}">
                <a16:creationId xmlns:a16="http://schemas.microsoft.com/office/drawing/2014/main" id="{47514716-2DF8-C966-F26C-F8646D0F9D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518B4949-78D8-44D6-AC98-A707741B9A32}" type="slidenum">
              <a:rPr lang="en-US" altLang="en-US" smtClean="0"/>
              <a:pPr/>
              <a:t>27</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151017E7-0932-717E-F7EE-4651D7EC5F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83E6625B-9C80-7F0A-06B6-B4A63A9328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Sputtered atoms ejected from the target have a wide energy distribution, typically up to tens of eV (100,000 K). The entire range from high-energy ballistic impact to low-energy thermalized motion is accessible by changing the background gas pressure.</a:t>
            </a:r>
          </a:p>
          <a:p>
            <a:r>
              <a:rPr lang="en-US" altLang="en-US"/>
              <a:t>For efficient momentum transfer, the atomic weight of the sputtering gas should be close to the atomic weight of the target, so for sputtering light elements neon is preferable, while for heavy elements krypton or xenon are used. Reactive gases can also be used to sputter compounds.</a:t>
            </a:r>
          </a:p>
        </p:txBody>
      </p:sp>
      <p:sp>
        <p:nvSpPr>
          <p:cNvPr id="20484" name="Slide Number Placeholder 3">
            <a:extLst>
              <a:ext uri="{FF2B5EF4-FFF2-40B4-BE49-F238E27FC236}">
                <a16:creationId xmlns:a16="http://schemas.microsoft.com/office/drawing/2014/main" id="{E87C0567-CD53-86E0-B852-5993822D0C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FCEA2C41-E8C8-4860-9F83-BCF9BFCD4311}" type="slidenum">
              <a:rPr lang="en-US" altLang="en-US" smtClean="0"/>
              <a:pPr/>
              <a:t>28</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20ACB26A-6F05-A27A-A22A-D975A93AF2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A59A5314-5A9B-E794-1C2C-EC2B456040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2532" name="Slide Number Placeholder 3">
            <a:extLst>
              <a:ext uri="{FF2B5EF4-FFF2-40B4-BE49-F238E27FC236}">
                <a16:creationId xmlns:a16="http://schemas.microsoft.com/office/drawing/2014/main" id="{F81E7A0D-FEA4-E4A3-A022-5C75BEDA69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45315150-7736-4B66-B67C-EECC72F6D7E8}" type="slidenum">
              <a:rPr lang="en-US" altLang="en-US" smtClean="0"/>
              <a:pPr/>
              <a:t>29</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13A0D67F-D4DB-AAE8-556D-8F5384A3C0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87E378C-25D4-9CA0-7B2E-B6B226443023}"/>
              </a:ext>
            </a:extLst>
          </p:cNvPr>
          <p:cNvSpPr>
            <a:spLocks noGrp="1"/>
          </p:cNvSpPr>
          <p:nvPr>
            <p:ph type="body" idx="1"/>
          </p:nvPr>
        </p:nvSpPr>
        <p:spPr/>
        <p:txBody>
          <a:bodyPr>
            <a:normAutofit fontScale="92500" lnSpcReduction="20000"/>
          </a:bodyPr>
          <a:lstStyle/>
          <a:p>
            <a:pPr>
              <a:defRPr/>
            </a:pPr>
            <a:r>
              <a:rPr lang="en-US" dirty="0"/>
              <a:t>My graduate group used three different techniques: PLD, UHV-PLD and CVD. PLD and CVD provided similar quality, but not has good as UHV PLD. But not trivial to transfer the recipe from chamber to chamber.</a:t>
            </a:r>
          </a:p>
          <a:p>
            <a:pPr>
              <a:defRPr/>
            </a:pPr>
            <a:r>
              <a:rPr lang="en-US" dirty="0"/>
              <a:t>In CVD, heat is used to decompose the gas rather than a plasma source (compare with sputtering or glow-discharge)</a:t>
            </a:r>
          </a:p>
          <a:p>
            <a:pPr>
              <a:defRPr/>
            </a:pPr>
            <a:r>
              <a:rPr lang="en-US" dirty="0"/>
              <a:t>CVD is relatively easy to industrialize</a:t>
            </a:r>
          </a:p>
          <a:p>
            <a:pPr>
              <a:defRPr/>
            </a:pPr>
            <a:r>
              <a:rPr lang="en-US" b="1" dirty="0"/>
              <a:t>Chemical vapor deposition</a:t>
            </a:r>
            <a:r>
              <a:rPr lang="en-US" dirty="0"/>
              <a:t> (</a:t>
            </a:r>
            <a:r>
              <a:rPr lang="en-US" b="1" dirty="0"/>
              <a:t>CVD</a:t>
            </a:r>
            <a:r>
              <a:rPr lang="en-US" dirty="0"/>
              <a:t>) is a chemical process used to produce high quality, high-performance, solid materials. The process is often used in the semiconductor industry to produce thin films. In typical CVD, the wafer (substrate) is exposed to one or more volatile precursors, which react and/or decompose on the substrate surface to produce the desired deposit. Frequently, volatile by-products are also produced, which are removed by gas flow through the reaction chamber. A disadvantage is that you have to figure out the precursors, which isn’t always obvious by chemistry. I may also not be as easy to grow smoothly, depending on the material.</a:t>
            </a:r>
          </a:p>
          <a:p>
            <a:pPr>
              <a:defRPr/>
            </a:pPr>
            <a:endParaRPr lang="en-US" dirty="0"/>
          </a:p>
          <a:p>
            <a:pPr eaLnBrk="1" fontAlgn="auto" hangingPunct="1">
              <a:spcBef>
                <a:spcPts val="0"/>
              </a:spcBef>
              <a:spcAft>
                <a:spcPts val="0"/>
              </a:spcAft>
              <a:defRPr/>
            </a:pPr>
            <a:r>
              <a:rPr lang="en-US" b="1" dirty="0"/>
              <a:t>Atomic layer deposition</a:t>
            </a:r>
            <a:r>
              <a:rPr lang="en-US" dirty="0"/>
              <a:t> (ALD) is a thin film </a:t>
            </a:r>
            <a:r>
              <a:rPr lang="en-US" b="1" dirty="0"/>
              <a:t>deposition</a:t>
            </a:r>
            <a:r>
              <a:rPr lang="en-US" dirty="0"/>
              <a:t> technique that has gained in popularity recently. I don’t know much about it so I can’t tell you if that popularity is warranted. ALD is based on the sequential use of a gas phase chemical process. ALD is considered a subclass of chemical </a:t>
            </a:r>
            <a:r>
              <a:rPr lang="en-US" dirty="0" err="1"/>
              <a:t>vapour</a:t>
            </a:r>
            <a:r>
              <a:rPr lang="en-US" dirty="0"/>
              <a:t> </a:t>
            </a:r>
            <a:r>
              <a:rPr lang="en-US" b="1" dirty="0"/>
              <a:t>deposition</a:t>
            </a:r>
            <a:r>
              <a:rPr lang="en-US" dirty="0"/>
              <a:t>. The majority of ALD reactions use two chemicals, typically called precursors. These precursors react with the surface of a material one at a time in a sequential, self-limiting, manner. Through the repeated exposure to separate precursors, a thin film is slowly deposited. ALD is a key process in the fabrication of semiconductor devices, and part of the set of tools available for the synthesis of some </a:t>
            </a:r>
            <a:r>
              <a:rPr lang="en-US" dirty="0" err="1"/>
              <a:t>nanomaterials</a:t>
            </a:r>
            <a:r>
              <a:rPr lang="en-US" dirty="0"/>
              <a:t>.</a:t>
            </a:r>
          </a:p>
          <a:p>
            <a:pPr>
              <a:defRPr/>
            </a:pPr>
            <a:endParaRPr lang="en-US" dirty="0"/>
          </a:p>
        </p:txBody>
      </p:sp>
      <p:sp>
        <p:nvSpPr>
          <p:cNvPr id="24580" name="Slide Number Placeholder 3">
            <a:extLst>
              <a:ext uri="{FF2B5EF4-FFF2-40B4-BE49-F238E27FC236}">
                <a16:creationId xmlns:a16="http://schemas.microsoft.com/office/drawing/2014/main" id="{5A623E56-CEBB-1493-0DD5-05AFA5C73D1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97E144F2-4116-4FBE-AC7E-9D58392114E2}" type="slidenum">
              <a:rPr lang="en-US" altLang="en-US" smtClean="0"/>
              <a:pPr/>
              <a:t>30</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DF915D0A-E25B-25A1-D180-7E02B46B35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718D510E-2965-8B37-65B4-ECCFA2DC03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Recent development</a:t>
            </a:r>
          </a:p>
        </p:txBody>
      </p:sp>
      <p:sp>
        <p:nvSpPr>
          <p:cNvPr id="26628" name="Slide Number Placeholder 3">
            <a:extLst>
              <a:ext uri="{FF2B5EF4-FFF2-40B4-BE49-F238E27FC236}">
                <a16:creationId xmlns:a16="http://schemas.microsoft.com/office/drawing/2014/main" id="{A12DD636-9A37-BA5E-93CD-1363CCD1DC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343DC807-B548-4E60-AE91-695C832424D6}" type="slidenum">
              <a:rPr lang="en-IN" altLang="en-US" smtClean="0"/>
              <a:pPr/>
              <a:t>31</a:t>
            </a:fld>
            <a:endParaRPr lang="en-I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322986A1-BB75-E0B4-745D-086BF1CABC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5B8BF77A-3913-D480-341D-66F60DC08DB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0964" name="Slide Number Placeholder 3">
            <a:extLst>
              <a:ext uri="{FF2B5EF4-FFF2-40B4-BE49-F238E27FC236}">
                <a16:creationId xmlns:a16="http://schemas.microsoft.com/office/drawing/2014/main" id="{1E97C4F3-21C8-34C5-0512-06F70E04E35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496427BD-CB3B-4674-BB20-604AE244D142}" type="slidenum">
              <a:rPr lang="en-US" altLang="en-US" smtClean="0"/>
              <a:pPr/>
              <a:t>43</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DD656521-A02B-8B7D-78B0-CB52F2753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7BFAD52-1401-60D3-2DF1-7C8F4DC274C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012" name="Slide Number Placeholder 3">
            <a:extLst>
              <a:ext uri="{FF2B5EF4-FFF2-40B4-BE49-F238E27FC236}">
                <a16:creationId xmlns:a16="http://schemas.microsoft.com/office/drawing/2014/main" id="{254586AC-1F16-35A6-268C-B703659742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5F73BE05-DDF0-4A9E-BE2C-82427B8CF132}" type="slidenum">
              <a:rPr lang="en-US" altLang="en-US" smtClean="0"/>
              <a:pPr/>
              <a:t>44</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7614AE7A-2A13-5EBB-EAFB-5A5F9EC951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B1498FB2-77C6-6FE7-0C2E-6D6784C0B3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the same could be said for making weapons before they were automated. </a:t>
            </a:r>
          </a:p>
        </p:txBody>
      </p:sp>
      <p:sp>
        <p:nvSpPr>
          <p:cNvPr id="45060" name="Slide Number Placeholder 3">
            <a:extLst>
              <a:ext uri="{FF2B5EF4-FFF2-40B4-BE49-F238E27FC236}">
                <a16:creationId xmlns:a16="http://schemas.microsoft.com/office/drawing/2014/main" id="{034E5A6B-CA36-418E-E5F4-5005CA85CA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562243FE-9F3A-4013-A154-33882225EBFD}" type="slidenum">
              <a:rPr lang="en-US" altLang="en-US" smtClean="0"/>
              <a:pPr/>
              <a:t>45</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3CA45738-FC13-11FB-6EFF-B6A41393893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354FB459-B3BB-554A-437B-687A544B9D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the same could be said for making weapons before they were automated. </a:t>
            </a:r>
          </a:p>
        </p:txBody>
      </p:sp>
      <p:sp>
        <p:nvSpPr>
          <p:cNvPr id="47108" name="Slide Number Placeholder 3">
            <a:extLst>
              <a:ext uri="{FF2B5EF4-FFF2-40B4-BE49-F238E27FC236}">
                <a16:creationId xmlns:a16="http://schemas.microsoft.com/office/drawing/2014/main" id="{67B8B729-F035-6306-72DB-71BCC9AA71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18F2CCD4-7190-4569-8180-BD7BA3F56E3F}" type="slidenum">
              <a:rPr lang="en-US" altLang="en-US" smtClean="0"/>
              <a:pPr/>
              <a:t>46</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EB83624E-BFFC-4231-51C8-24D9CE027C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7C445148-C13E-F015-E69F-8AA18456C8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But the same could be said for making weapons before they were automated. </a:t>
            </a:r>
          </a:p>
        </p:txBody>
      </p:sp>
      <p:sp>
        <p:nvSpPr>
          <p:cNvPr id="49156" name="Slide Number Placeholder 3">
            <a:extLst>
              <a:ext uri="{FF2B5EF4-FFF2-40B4-BE49-F238E27FC236}">
                <a16:creationId xmlns:a16="http://schemas.microsoft.com/office/drawing/2014/main" id="{95FD0A5D-3B92-C021-98F2-1C4BD853E38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95A72AC0-36CE-43AB-9AD0-FF0D03560896}" type="slidenum">
              <a:rPr lang="en-US" altLang="en-US" smtClean="0"/>
              <a:pPr/>
              <a:t>47</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2E062F20-3178-8803-8A49-3AFC107754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A8B8A437-75C3-D129-7B3F-D1037ADFD4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You can roughly think about it as depending on whether the atoms would rather bond to the substrate or itself.  The real quantity to look into would be the surface energy, but that’s not something we are really going into in this class.</a:t>
            </a:r>
          </a:p>
          <a:p>
            <a:endParaRPr lang="en-US" altLang="en-US"/>
          </a:p>
        </p:txBody>
      </p:sp>
      <p:sp>
        <p:nvSpPr>
          <p:cNvPr id="51204" name="Slide Number Placeholder 3">
            <a:extLst>
              <a:ext uri="{FF2B5EF4-FFF2-40B4-BE49-F238E27FC236}">
                <a16:creationId xmlns:a16="http://schemas.microsoft.com/office/drawing/2014/main" id="{63855EE6-6647-723C-9190-F0FAB101DD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702030302020204" pitchFamily="66" charset="0"/>
              </a:defRPr>
            </a:lvl1pPr>
            <a:lvl2pPr marL="742950" indent="-285750">
              <a:defRPr>
                <a:solidFill>
                  <a:schemeClr val="tx1"/>
                </a:solidFill>
                <a:latin typeface="Comic Sans MS" panose="030F0702030302020204" pitchFamily="66" charset="0"/>
              </a:defRPr>
            </a:lvl2pPr>
            <a:lvl3pPr marL="1143000" indent="-228600">
              <a:defRPr>
                <a:solidFill>
                  <a:schemeClr val="tx1"/>
                </a:solidFill>
                <a:latin typeface="Comic Sans MS" panose="030F0702030302020204" pitchFamily="66" charset="0"/>
              </a:defRPr>
            </a:lvl3pPr>
            <a:lvl4pPr marL="1600200" indent="-228600">
              <a:defRPr>
                <a:solidFill>
                  <a:schemeClr val="tx1"/>
                </a:solidFill>
                <a:latin typeface="Comic Sans MS" panose="030F0702030302020204" pitchFamily="66" charset="0"/>
              </a:defRPr>
            </a:lvl4pPr>
            <a:lvl5pPr marL="2057400" indent="-22860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fld id="{213F3034-DCA4-47FA-872C-534EF1F866A3}" type="slidenum">
              <a:rPr lang="en-US" altLang="en-US" smtClean="0"/>
              <a:pPr/>
              <a:t>48</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D6FB51-C4E2-46C4-8736-9E296C1F461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609514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6FB51-C4E2-46C4-8736-9E296C1F461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577322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D6FB51-C4E2-46C4-8736-9E296C1F461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1068425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D6FB51-C4E2-46C4-8736-9E296C1F461D}"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917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D6FB51-C4E2-46C4-8736-9E296C1F461D}"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4155197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D6FB51-C4E2-46C4-8736-9E296C1F461D}"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87369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D6FB51-C4E2-46C4-8736-9E296C1F461D}"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1898167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D6FB51-C4E2-46C4-8736-9E296C1F461D}"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2096711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D6FB51-C4E2-46C4-8736-9E296C1F461D}"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912015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6FB51-C4E2-46C4-8736-9E296C1F461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2537796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D6FB51-C4E2-46C4-8736-9E296C1F461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CCAD0-C67F-47F5-977E-BE682A61C318}" type="slidenum">
              <a:rPr lang="en-US" smtClean="0"/>
              <a:t>‹#›</a:t>
            </a:fld>
            <a:endParaRPr lang="en-US"/>
          </a:p>
        </p:txBody>
      </p:sp>
    </p:spTree>
    <p:extLst>
      <p:ext uri="{BB962C8B-B14F-4D97-AF65-F5344CB8AC3E}">
        <p14:creationId xmlns:p14="http://schemas.microsoft.com/office/powerpoint/2010/main" val="169786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D6FB51-C4E2-46C4-8736-9E296C1F461D}" type="datetimeFigureOut">
              <a:rPr lang="en-US" smtClean="0"/>
              <a:t>10/21/2026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8CCAD0-C67F-47F5-977E-BE682A61C318}" type="slidenum">
              <a:rPr lang="en-US" smtClean="0"/>
              <a:t>‹#›</a:t>
            </a:fld>
            <a:endParaRPr lang="en-US"/>
          </a:p>
        </p:txBody>
      </p:sp>
    </p:spTree>
    <p:extLst>
      <p:ext uri="{BB962C8B-B14F-4D97-AF65-F5344CB8AC3E}">
        <p14:creationId xmlns:p14="http://schemas.microsoft.com/office/powerpoint/2010/main" val="2404048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oleObject" Target="../embeddings/oleObject1.bin"/><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wmf"/><Relationship Id="rId5" Type="http://schemas.openxmlformats.org/officeDocument/2006/relationships/oleObject" Target="../embeddings/oleObject2.bin"/><Relationship Id="rId4" Type="http://schemas.openxmlformats.org/officeDocument/2006/relationships/image" Target="../media/image22.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4.pn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hyperlink" Target="http://en.wikipedia.org/wiki/Iron"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3" Type="http://schemas.openxmlformats.org/officeDocument/2006/relationships/hyperlink" Target="https://youtu.be/HUsOMnV65j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7.jpeg"/></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EC7D10E9-4964-D2F3-6634-BDD386168E89}"/>
              </a:ext>
            </a:extLst>
          </p:cNvPr>
          <p:cNvSpPr>
            <a:spLocks noGrp="1" noChangeArrowheads="1"/>
          </p:cNvSpPr>
          <p:nvPr>
            <p:ph type="title"/>
          </p:nvPr>
        </p:nvSpPr>
        <p:spPr>
          <a:xfrm>
            <a:off x="-76200" y="0"/>
            <a:ext cx="9220200" cy="609600"/>
          </a:xfrm>
        </p:spPr>
        <p:txBody>
          <a:bodyPr/>
          <a:lstStyle/>
          <a:p>
            <a:pPr algn="ctr"/>
            <a:r>
              <a:rPr lang="en-US" altLang="en-US" sz="3400" dirty="0"/>
              <a:t>Experimental Schedule</a:t>
            </a:r>
          </a:p>
        </p:txBody>
      </p:sp>
      <p:graphicFrame>
        <p:nvGraphicFramePr>
          <p:cNvPr id="4" name="Table 3">
            <a:extLst>
              <a:ext uri="{FF2B5EF4-FFF2-40B4-BE49-F238E27FC236}">
                <a16:creationId xmlns:a16="http://schemas.microsoft.com/office/drawing/2014/main" id="{21A62644-C0AC-6E80-210A-FCA1A6F7CAB6}"/>
              </a:ext>
            </a:extLst>
          </p:cNvPr>
          <p:cNvGraphicFramePr>
            <a:graphicFrameLocks noGrp="1"/>
          </p:cNvGraphicFramePr>
          <p:nvPr/>
        </p:nvGraphicFramePr>
        <p:xfrm>
          <a:off x="1069769" y="587375"/>
          <a:ext cx="6934200" cy="2123440"/>
        </p:xfrm>
        <a:graphic>
          <a:graphicData uri="http://schemas.openxmlformats.org/drawingml/2006/table">
            <a:tbl>
              <a:tblPr firstRow="1" bandRow="1">
                <a:tableStyleId>{5C22544A-7EE6-4342-B048-85BDC9FD1C3A}</a:tableStyleId>
              </a:tblPr>
              <a:tblGrid>
                <a:gridCol w="2725721">
                  <a:extLst>
                    <a:ext uri="{9D8B030D-6E8A-4147-A177-3AD203B41FA5}">
                      <a16:colId xmlns:a16="http://schemas.microsoft.com/office/drawing/2014/main" val="20000"/>
                    </a:ext>
                  </a:extLst>
                </a:gridCol>
                <a:gridCol w="4208479">
                  <a:extLst>
                    <a:ext uri="{9D8B030D-6E8A-4147-A177-3AD203B41FA5}">
                      <a16:colId xmlns:a16="http://schemas.microsoft.com/office/drawing/2014/main" val="20001"/>
                    </a:ext>
                  </a:extLst>
                </a:gridCol>
              </a:tblGrid>
              <a:tr h="370840">
                <a:tc>
                  <a:txBody>
                    <a:bodyPr/>
                    <a:lstStyle/>
                    <a:p>
                      <a:r>
                        <a:rPr lang="en-US" dirty="0"/>
                        <a:t>Sample</a:t>
                      </a:r>
                    </a:p>
                  </a:txBody>
                  <a:tcPr/>
                </a:tc>
                <a:tc>
                  <a:txBody>
                    <a:bodyPr/>
                    <a:lstStyle/>
                    <a:p>
                      <a:r>
                        <a:rPr lang="en-US" dirty="0"/>
                        <a:t>Availability</a:t>
                      </a:r>
                    </a:p>
                  </a:txBody>
                  <a:tcPr/>
                </a:tc>
                <a:extLst>
                  <a:ext uri="{0D108BD9-81ED-4DB2-BD59-A6C34878D82A}">
                    <a16:rowId xmlns:a16="http://schemas.microsoft.com/office/drawing/2014/main" val="10000"/>
                  </a:ext>
                </a:extLst>
              </a:tr>
              <a:tr h="370840">
                <a:tc>
                  <a:txBody>
                    <a:bodyPr/>
                    <a:lstStyle/>
                    <a:p>
                      <a:r>
                        <a:rPr lang="en-US" dirty="0">
                          <a:solidFill>
                            <a:srgbClr val="00B050"/>
                          </a:solidFill>
                        </a:rPr>
                        <a:t>LSMO</a:t>
                      </a:r>
                    </a:p>
                  </a:txBody>
                  <a:tcPr/>
                </a:tc>
                <a:tc>
                  <a:txBody>
                    <a:bodyPr/>
                    <a:lstStyle/>
                    <a:p>
                      <a:r>
                        <a:rPr lang="en-US" dirty="0">
                          <a:solidFill>
                            <a:srgbClr val="00B050"/>
                          </a:solidFill>
                        </a:rPr>
                        <a:t>Ready</a:t>
                      </a:r>
                    </a:p>
                  </a:txBody>
                  <a:tcPr/>
                </a:tc>
                <a:extLst>
                  <a:ext uri="{0D108BD9-81ED-4DB2-BD59-A6C34878D82A}">
                    <a16:rowId xmlns:a16="http://schemas.microsoft.com/office/drawing/2014/main" val="10001"/>
                  </a:ext>
                </a:extLst>
              </a:tr>
              <a:tr h="370840">
                <a:tc>
                  <a:txBody>
                    <a:bodyPr/>
                    <a:lstStyle/>
                    <a:p>
                      <a:r>
                        <a:rPr lang="en-US" dirty="0" err="1">
                          <a:solidFill>
                            <a:srgbClr val="7030A0"/>
                          </a:solidFill>
                        </a:rPr>
                        <a:t>FeS</a:t>
                      </a:r>
                      <a:r>
                        <a:rPr lang="en-US" dirty="0">
                          <a:solidFill>
                            <a:srgbClr val="7030A0"/>
                          </a:solidFill>
                        </a:rPr>
                        <a:t>/</a:t>
                      </a:r>
                      <a:r>
                        <a:rPr lang="en-US" dirty="0" err="1">
                          <a:solidFill>
                            <a:srgbClr val="7030A0"/>
                          </a:solidFill>
                        </a:rPr>
                        <a:t>FeTe</a:t>
                      </a:r>
                      <a:r>
                        <a:rPr lang="en-US" dirty="0">
                          <a:solidFill>
                            <a:srgbClr val="7030A0"/>
                          </a:solidFill>
                        </a:rPr>
                        <a:t> (</a:t>
                      </a:r>
                      <a:r>
                        <a:rPr lang="en-US" dirty="0" err="1">
                          <a:solidFill>
                            <a:srgbClr val="7030A0"/>
                          </a:solidFill>
                        </a:rPr>
                        <a:t>altermagnets</a:t>
                      </a:r>
                      <a:r>
                        <a:rPr lang="en-US" dirty="0">
                          <a:solidFill>
                            <a:srgbClr val="7030A0"/>
                          </a:solidFill>
                        </a:rPr>
                        <a:t>?)</a:t>
                      </a:r>
                    </a:p>
                  </a:txBody>
                  <a:tcPr/>
                </a:tc>
                <a:tc>
                  <a:txBody>
                    <a:bodyPr/>
                    <a:lstStyle/>
                    <a:p>
                      <a:r>
                        <a:rPr lang="en-US" dirty="0">
                          <a:solidFill>
                            <a:srgbClr val="7030A0"/>
                          </a:solidFill>
                        </a:rPr>
                        <a:t>Completed/Ready</a:t>
                      </a:r>
                    </a:p>
                  </a:txBody>
                  <a:tcPr/>
                </a:tc>
                <a:extLst>
                  <a:ext uri="{0D108BD9-81ED-4DB2-BD59-A6C34878D82A}">
                    <a16:rowId xmlns:a16="http://schemas.microsoft.com/office/drawing/2014/main" val="10002"/>
                  </a:ext>
                </a:extLst>
              </a:tr>
              <a:tr h="370840">
                <a:tc>
                  <a:txBody>
                    <a:bodyPr/>
                    <a:lstStyle/>
                    <a:p>
                      <a:r>
                        <a:rPr lang="en-US" dirty="0">
                          <a:solidFill>
                            <a:srgbClr val="FC761D"/>
                          </a:solidFill>
                        </a:rPr>
                        <a:t>Fe thin film</a:t>
                      </a:r>
                    </a:p>
                  </a:txBody>
                  <a:tcPr/>
                </a:tc>
                <a:tc>
                  <a:txBody>
                    <a:bodyPr/>
                    <a:lstStyle/>
                    <a:p>
                      <a:r>
                        <a:rPr lang="en-US" dirty="0">
                          <a:solidFill>
                            <a:srgbClr val="FC761D"/>
                          </a:solidFill>
                        </a:rPr>
                        <a:t>Ready</a:t>
                      </a:r>
                    </a:p>
                  </a:txBody>
                  <a:tcPr/>
                </a:tc>
                <a:extLst>
                  <a:ext uri="{0D108BD9-81ED-4DB2-BD59-A6C34878D82A}">
                    <a16:rowId xmlns:a16="http://schemas.microsoft.com/office/drawing/2014/main" val="10003"/>
                  </a:ext>
                </a:extLst>
              </a:tr>
              <a:tr h="370840">
                <a:tc>
                  <a:txBody>
                    <a:bodyPr/>
                    <a:lstStyle/>
                    <a:p>
                      <a:r>
                        <a:rPr lang="en-US" dirty="0">
                          <a:solidFill>
                            <a:srgbClr val="FF0000"/>
                          </a:solidFill>
                        </a:rPr>
                        <a:t>Topological insulator</a:t>
                      </a:r>
                    </a:p>
                  </a:txBody>
                  <a:tcPr/>
                </a:tc>
                <a:tc>
                  <a:txBody>
                    <a:bodyPr/>
                    <a:lstStyle/>
                    <a:p>
                      <a:r>
                        <a:rPr lang="en-US" dirty="0">
                          <a:solidFill>
                            <a:srgbClr val="FF0000"/>
                          </a:solidFill>
                        </a:rPr>
                        <a:t>Shipping label sent, waiting on Oak Ridge</a:t>
                      </a:r>
                    </a:p>
                  </a:txBody>
                  <a:tcPr/>
                </a:tc>
                <a:extLst>
                  <a:ext uri="{0D108BD9-81ED-4DB2-BD59-A6C34878D82A}">
                    <a16:rowId xmlns:a16="http://schemas.microsoft.com/office/drawing/2014/main" val="10004"/>
                  </a:ext>
                </a:extLst>
              </a:tr>
            </a:tbl>
          </a:graphicData>
        </a:graphic>
      </p:graphicFrame>
      <p:sp>
        <p:nvSpPr>
          <p:cNvPr id="5" name="Content Placeholder 2">
            <a:extLst>
              <a:ext uri="{FF2B5EF4-FFF2-40B4-BE49-F238E27FC236}">
                <a16:creationId xmlns:a16="http://schemas.microsoft.com/office/drawing/2014/main" id="{FBF1484A-26CB-FE11-14F1-B970D6E807FB}"/>
              </a:ext>
            </a:extLst>
          </p:cNvPr>
          <p:cNvSpPr>
            <a:spLocks noGrp="1"/>
          </p:cNvSpPr>
          <p:nvPr>
            <p:ph idx="1"/>
          </p:nvPr>
        </p:nvSpPr>
        <p:spPr>
          <a:xfrm>
            <a:off x="152400" y="2666302"/>
            <a:ext cx="8991600" cy="4525963"/>
          </a:xfrm>
        </p:spPr>
        <p:txBody>
          <a:bodyPr/>
          <a:lstStyle/>
          <a:p>
            <a:pPr marL="0" indent="0">
              <a:buFontTx/>
              <a:buNone/>
              <a:defRPr/>
            </a:pPr>
            <a:r>
              <a:rPr lang="en-US" dirty="0"/>
              <a:t>Groups </a:t>
            </a:r>
            <a:r>
              <a:rPr lang="en-US" sz="2400" dirty="0"/>
              <a:t>(experiments will run for ~24-72 hours, but you don’t have to be on call, will text if need anything from you)</a:t>
            </a:r>
          </a:p>
          <a:p>
            <a:pPr>
              <a:defRPr/>
            </a:pPr>
            <a:r>
              <a:rPr lang="en-US" dirty="0">
                <a:solidFill>
                  <a:srgbClr val="0070C0"/>
                </a:solidFill>
              </a:rPr>
              <a:t>Oct. 5, Monday 4pm: Ryan, Gavin, Alp                </a:t>
            </a:r>
            <a:r>
              <a:rPr lang="en-US" sz="2000" b="1" dirty="0">
                <a:solidFill>
                  <a:srgbClr val="0070C0"/>
                </a:solidFill>
              </a:rPr>
              <a:t>Completed</a:t>
            </a:r>
          </a:p>
          <a:p>
            <a:pPr>
              <a:defRPr/>
            </a:pPr>
            <a:r>
              <a:rPr lang="en-US" dirty="0">
                <a:solidFill>
                  <a:srgbClr val="7030A0"/>
                </a:solidFill>
              </a:rPr>
              <a:t>Oct. </a:t>
            </a:r>
            <a:r>
              <a:rPr lang="en-US" b="1" u="sng" dirty="0">
                <a:solidFill>
                  <a:srgbClr val="7030A0"/>
                </a:solidFill>
              </a:rPr>
              <a:t>27</a:t>
            </a:r>
            <a:r>
              <a:rPr lang="en-US" dirty="0">
                <a:solidFill>
                  <a:srgbClr val="7030A0"/>
                </a:solidFill>
              </a:rPr>
              <a:t>, Tues. 10:15am: Evan, Jeffrey, Austin (part broke)</a:t>
            </a:r>
          </a:p>
          <a:p>
            <a:pPr>
              <a:defRPr/>
            </a:pPr>
            <a:r>
              <a:rPr lang="en-US" dirty="0">
                <a:solidFill>
                  <a:srgbClr val="00B050"/>
                </a:solidFill>
              </a:rPr>
              <a:t>Oct. 16, Friday 5pm: Melissa, Shelby, Leeam</a:t>
            </a:r>
            <a:r>
              <a:rPr lang="en-US" dirty="0">
                <a:solidFill>
                  <a:srgbClr val="7030A0"/>
                </a:solidFill>
              </a:rPr>
              <a:t>  </a:t>
            </a:r>
            <a:r>
              <a:rPr lang="en-US" sz="2000" b="1" dirty="0">
                <a:solidFill>
                  <a:srgbClr val="0070C0"/>
                </a:solidFill>
              </a:rPr>
              <a:t>Completed</a:t>
            </a:r>
          </a:p>
          <a:p>
            <a:pPr>
              <a:defRPr/>
            </a:pPr>
            <a:r>
              <a:rPr lang="en-US" dirty="0">
                <a:solidFill>
                  <a:srgbClr val="FC761D"/>
                </a:solidFill>
              </a:rPr>
              <a:t>Oct. 20, Tuesday 4pm: Bryce and Tyler               </a:t>
            </a:r>
            <a:r>
              <a:rPr lang="en-US" sz="2000" b="1" dirty="0">
                <a:solidFill>
                  <a:srgbClr val="0070C0"/>
                </a:solidFill>
              </a:rPr>
              <a:t>In Progress</a:t>
            </a:r>
          </a:p>
          <a:p>
            <a:pPr>
              <a:defRPr/>
            </a:pPr>
            <a:r>
              <a:rPr lang="en-US" dirty="0">
                <a:solidFill>
                  <a:srgbClr val="FF0000"/>
                </a:solidFill>
              </a:rPr>
              <a:t>Oct. 23, Friday 1:30pm: Nickolai and Durham   </a:t>
            </a:r>
            <a:r>
              <a:rPr lang="en-US" u="sng" dirty="0">
                <a:solidFill>
                  <a:srgbClr val="FF0000"/>
                </a:solidFill>
              </a:rPr>
              <a:t>Friday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a:extLst>
              <a:ext uri="{FF2B5EF4-FFF2-40B4-BE49-F238E27FC236}">
                <a16:creationId xmlns:a16="http://schemas.microsoft.com/office/drawing/2014/main" id="{5C6F9089-93F1-0789-C6F9-6BC60699CAB1}"/>
              </a:ext>
            </a:extLst>
          </p:cNvPr>
          <p:cNvSpPr txBox="1">
            <a:spLocks noChangeArrowheads="1"/>
          </p:cNvSpPr>
          <p:nvPr/>
        </p:nvSpPr>
        <p:spPr bwMode="auto">
          <a:xfrm>
            <a:off x="107950" y="67510"/>
            <a:ext cx="287972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dirty="0">
                <a:solidFill>
                  <a:srgbClr val="FF0000"/>
                </a:solidFill>
              </a:rPr>
              <a:t>Today:</a:t>
            </a:r>
          </a:p>
          <a:p>
            <a:pPr algn="ctr">
              <a:spcBef>
                <a:spcPct val="0"/>
              </a:spcBef>
              <a:buFontTx/>
              <a:buNone/>
            </a:pPr>
            <a:r>
              <a:rPr lang="en-US" altLang="en-US" sz="1800" dirty="0">
                <a:solidFill>
                  <a:srgbClr val="FF0000"/>
                </a:solidFill>
              </a:rPr>
              <a:t>Last day before penalties on all eligible past assignments except lab notebooks</a:t>
            </a:r>
            <a:endParaRPr lang="en-US" altLang="en-US" sz="4800" dirty="0">
              <a:solidFill>
                <a:srgbClr val="FF0000"/>
              </a:solidFill>
              <a:latin typeface="Comic Sans MS" panose="030F0702030302020204" pitchFamily="66" charset="0"/>
            </a:endParaRPr>
          </a:p>
        </p:txBody>
      </p:sp>
      <p:pic>
        <p:nvPicPr>
          <p:cNvPr id="5123" name="Picture 2">
            <a:extLst>
              <a:ext uri="{FF2B5EF4-FFF2-40B4-BE49-F238E27FC236}">
                <a16:creationId xmlns:a16="http://schemas.microsoft.com/office/drawing/2014/main" id="{DE8FA6A4-B481-1A29-FFE4-AA6E09C20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 y="19642138"/>
            <a:ext cx="6310313" cy="740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a:extLst>
              <a:ext uri="{FF2B5EF4-FFF2-40B4-BE49-F238E27FC236}">
                <a16:creationId xmlns:a16="http://schemas.microsoft.com/office/drawing/2014/main" id="{99B41533-73E8-D68A-41E9-ADFEE6760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9794538"/>
            <a:ext cx="6310313" cy="740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7">
            <a:extLst>
              <a:ext uri="{FF2B5EF4-FFF2-40B4-BE49-F238E27FC236}">
                <a16:creationId xmlns:a16="http://schemas.microsoft.com/office/drawing/2014/main" id="{8C999D75-920E-5F54-C6BC-2F1316465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9946938"/>
            <a:ext cx="6310313" cy="740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9">
            <a:extLst>
              <a:ext uri="{FF2B5EF4-FFF2-40B4-BE49-F238E27FC236}">
                <a16:creationId xmlns:a16="http://schemas.microsoft.com/office/drawing/2014/main" id="{36F69B31-C95C-FF71-9194-580A28731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5" y="0"/>
            <a:ext cx="5843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Box 12">
            <a:extLst>
              <a:ext uri="{FF2B5EF4-FFF2-40B4-BE49-F238E27FC236}">
                <a16:creationId xmlns:a16="http://schemas.microsoft.com/office/drawing/2014/main" id="{DA8A32C1-BD79-BC0C-3B12-EFDBD3ED2D86}"/>
              </a:ext>
            </a:extLst>
          </p:cNvPr>
          <p:cNvSpPr txBox="1">
            <a:spLocks noChangeArrowheads="1"/>
          </p:cNvSpPr>
          <p:nvPr/>
        </p:nvSpPr>
        <p:spPr bwMode="auto">
          <a:xfrm>
            <a:off x="8474075" y="2190750"/>
            <a:ext cx="669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dirty="0">
                <a:latin typeface="Times New Roman" panose="02020603050405020304" pitchFamily="18" charset="0"/>
                <a:cs typeface="Times New Roman" panose="02020603050405020304" pitchFamily="18" charset="0"/>
              </a:rPr>
              <a:t>(2-5)</a:t>
            </a:r>
          </a:p>
        </p:txBody>
      </p:sp>
      <p:sp>
        <p:nvSpPr>
          <p:cNvPr id="2" name="Rectangle 1">
            <a:extLst>
              <a:ext uri="{FF2B5EF4-FFF2-40B4-BE49-F238E27FC236}">
                <a16:creationId xmlns:a16="http://schemas.microsoft.com/office/drawing/2014/main" id="{E4B86488-17CC-8222-AE35-AEE2ECD8E688}"/>
              </a:ext>
            </a:extLst>
          </p:cNvPr>
          <p:cNvSpPr/>
          <p:nvPr/>
        </p:nvSpPr>
        <p:spPr>
          <a:xfrm>
            <a:off x="7086600" y="1752600"/>
            <a:ext cx="1863725" cy="714375"/>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ectangle 6">
            <a:extLst>
              <a:ext uri="{FF2B5EF4-FFF2-40B4-BE49-F238E27FC236}">
                <a16:creationId xmlns:a16="http://schemas.microsoft.com/office/drawing/2014/main" id="{C73C3334-EF07-D9E4-84E2-759958509F78}"/>
              </a:ext>
            </a:extLst>
          </p:cNvPr>
          <p:cNvSpPr/>
          <p:nvPr/>
        </p:nvSpPr>
        <p:spPr>
          <a:xfrm>
            <a:off x="7086600" y="3095625"/>
            <a:ext cx="1863725" cy="1136464"/>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31" name="TextBox 7">
            <a:extLst>
              <a:ext uri="{FF2B5EF4-FFF2-40B4-BE49-F238E27FC236}">
                <a16:creationId xmlns:a16="http://schemas.microsoft.com/office/drawing/2014/main" id="{9CF7EA4F-6430-B808-9383-125D84417DFA}"/>
              </a:ext>
            </a:extLst>
          </p:cNvPr>
          <p:cNvSpPr txBox="1">
            <a:spLocks noChangeArrowheads="1"/>
          </p:cNvSpPr>
          <p:nvPr/>
        </p:nvSpPr>
        <p:spPr bwMode="auto">
          <a:xfrm>
            <a:off x="5562600" y="2184400"/>
            <a:ext cx="15970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50% after Oct 13</a:t>
            </a:r>
          </a:p>
        </p:txBody>
      </p:sp>
      <p:sp>
        <p:nvSpPr>
          <p:cNvPr id="5133" name="TextBox 11">
            <a:extLst>
              <a:ext uri="{FF2B5EF4-FFF2-40B4-BE49-F238E27FC236}">
                <a16:creationId xmlns:a16="http://schemas.microsoft.com/office/drawing/2014/main" id="{E7F302D5-0EF9-579F-C59B-6E8A02719E30}"/>
              </a:ext>
            </a:extLst>
          </p:cNvPr>
          <p:cNvSpPr txBox="1">
            <a:spLocks noChangeArrowheads="1"/>
          </p:cNvSpPr>
          <p:nvPr/>
        </p:nvSpPr>
        <p:spPr bwMode="auto">
          <a:xfrm>
            <a:off x="7159625" y="4888349"/>
            <a:ext cx="1597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200" b="1" dirty="0">
                <a:solidFill>
                  <a:srgbClr val="FF0000"/>
                </a:solidFill>
                <a:latin typeface="Comic Sans MS" panose="030F0702030302020204" pitchFamily="66" charset="0"/>
              </a:rPr>
              <a:t>Can submit early for feedback</a:t>
            </a:r>
          </a:p>
        </p:txBody>
      </p:sp>
      <p:sp>
        <p:nvSpPr>
          <p:cNvPr id="5134" name="TextBox 13">
            <a:extLst>
              <a:ext uri="{FF2B5EF4-FFF2-40B4-BE49-F238E27FC236}">
                <a16:creationId xmlns:a16="http://schemas.microsoft.com/office/drawing/2014/main" id="{EAB15753-240F-046B-DC5A-797ED3007E14}"/>
              </a:ext>
            </a:extLst>
          </p:cNvPr>
          <p:cNvSpPr txBox="1">
            <a:spLocks noChangeArrowheads="1"/>
          </p:cNvSpPr>
          <p:nvPr/>
        </p:nvSpPr>
        <p:spPr bwMode="auto">
          <a:xfrm>
            <a:off x="7175500" y="6400800"/>
            <a:ext cx="15986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5% on time bonus</a:t>
            </a:r>
          </a:p>
        </p:txBody>
      </p:sp>
      <p:sp>
        <p:nvSpPr>
          <p:cNvPr id="5135" name="TextBox 15">
            <a:extLst>
              <a:ext uri="{FF2B5EF4-FFF2-40B4-BE49-F238E27FC236}">
                <a16:creationId xmlns:a16="http://schemas.microsoft.com/office/drawing/2014/main" id="{F4C2BCCA-598C-015C-7573-9F866B492385}"/>
              </a:ext>
            </a:extLst>
          </p:cNvPr>
          <p:cNvSpPr txBox="1">
            <a:spLocks noChangeArrowheads="1"/>
          </p:cNvSpPr>
          <p:nvPr/>
        </p:nvSpPr>
        <p:spPr bwMode="auto">
          <a:xfrm>
            <a:off x="8326438" y="5818188"/>
            <a:ext cx="1597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No Bonus</a:t>
            </a:r>
          </a:p>
        </p:txBody>
      </p:sp>
      <p:sp>
        <p:nvSpPr>
          <p:cNvPr id="5136" name="TextBox 17">
            <a:extLst>
              <a:ext uri="{FF2B5EF4-FFF2-40B4-BE49-F238E27FC236}">
                <a16:creationId xmlns:a16="http://schemas.microsoft.com/office/drawing/2014/main" id="{897510F5-1F1F-F8A7-5C34-899218B798FB}"/>
              </a:ext>
            </a:extLst>
          </p:cNvPr>
          <p:cNvSpPr txBox="1">
            <a:spLocks noChangeArrowheads="1"/>
          </p:cNvSpPr>
          <p:nvPr/>
        </p:nvSpPr>
        <p:spPr bwMode="auto">
          <a:xfrm>
            <a:off x="5603875" y="3089275"/>
            <a:ext cx="1597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50% after Oct 13</a:t>
            </a:r>
          </a:p>
        </p:txBody>
      </p:sp>
      <p:sp>
        <p:nvSpPr>
          <p:cNvPr id="5138" name="TextBox 20">
            <a:extLst>
              <a:ext uri="{FF2B5EF4-FFF2-40B4-BE49-F238E27FC236}">
                <a16:creationId xmlns:a16="http://schemas.microsoft.com/office/drawing/2014/main" id="{2CF83DA9-DED0-B14E-B302-F6219352A457}"/>
              </a:ext>
            </a:extLst>
          </p:cNvPr>
          <p:cNvSpPr txBox="1">
            <a:spLocks noChangeArrowheads="1"/>
          </p:cNvSpPr>
          <p:nvPr/>
        </p:nvSpPr>
        <p:spPr bwMode="auto">
          <a:xfrm>
            <a:off x="3673475" y="5829300"/>
            <a:ext cx="2286000" cy="292100"/>
          </a:xfrm>
          <a:prstGeom prst="rect">
            <a:avLst/>
          </a:prstGeom>
          <a:solidFill>
            <a:srgbClr val="F2CEE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300" dirty="0">
                <a:latin typeface="Times New Roman" panose="02020603050405020304" pitchFamily="18" charset="0"/>
                <a:cs typeface="Times New Roman" panose="02020603050405020304" pitchFamily="18" charset="0"/>
              </a:rPr>
              <a:t>10-15 Min Group Presentations</a:t>
            </a:r>
          </a:p>
        </p:txBody>
      </p:sp>
      <p:sp>
        <p:nvSpPr>
          <p:cNvPr id="5139" name="TextBox 21">
            <a:extLst>
              <a:ext uri="{FF2B5EF4-FFF2-40B4-BE49-F238E27FC236}">
                <a16:creationId xmlns:a16="http://schemas.microsoft.com/office/drawing/2014/main" id="{D449D30C-5D16-7072-2B59-C59F6FADB831}"/>
              </a:ext>
            </a:extLst>
          </p:cNvPr>
          <p:cNvSpPr txBox="1">
            <a:spLocks noChangeArrowheads="1"/>
          </p:cNvSpPr>
          <p:nvPr/>
        </p:nvSpPr>
        <p:spPr bwMode="auto">
          <a:xfrm>
            <a:off x="5799138" y="5672138"/>
            <a:ext cx="1870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1" dirty="0" err="1">
                <a:solidFill>
                  <a:srgbClr val="FF0000"/>
                </a:solidFill>
                <a:latin typeface="Times New Roman" panose="02020603050405020304" pitchFamily="18" charset="0"/>
                <a:cs typeface="Times New Roman" panose="02020603050405020304" pitchFamily="18" charset="0"/>
              </a:rPr>
              <a:t>FeS</a:t>
            </a:r>
            <a:r>
              <a:rPr lang="en-US" altLang="en-US" sz="1600" b="1" dirty="0">
                <a:solidFill>
                  <a:srgbClr val="FF0000"/>
                </a:solidFill>
                <a:latin typeface="Times New Roman" panose="02020603050405020304" pitchFamily="18" charset="0"/>
                <a:cs typeface="Times New Roman" panose="02020603050405020304" pitchFamily="18" charset="0"/>
              </a:rPr>
              <a:t>/LSMO</a:t>
            </a:r>
          </a:p>
          <a:p>
            <a:pPr algn="ctr">
              <a:spcBef>
                <a:spcPct val="0"/>
              </a:spcBef>
              <a:buFontTx/>
              <a:buNone/>
            </a:pPr>
            <a:r>
              <a:rPr lang="en-US" altLang="en-US" sz="1600" b="1" dirty="0">
                <a:solidFill>
                  <a:srgbClr val="FF0000"/>
                </a:solidFill>
                <a:latin typeface="Times New Roman" panose="02020603050405020304" pitchFamily="18" charset="0"/>
                <a:cs typeface="Times New Roman" panose="02020603050405020304" pitchFamily="18" charset="0"/>
              </a:rPr>
              <a:t>Rest</a:t>
            </a:r>
          </a:p>
        </p:txBody>
      </p:sp>
      <p:sp>
        <p:nvSpPr>
          <p:cNvPr id="4" name="TextBox 15">
            <a:extLst>
              <a:ext uri="{FF2B5EF4-FFF2-40B4-BE49-F238E27FC236}">
                <a16:creationId xmlns:a16="http://schemas.microsoft.com/office/drawing/2014/main" id="{401B1062-FE31-41DD-3716-E38023238AAB}"/>
              </a:ext>
            </a:extLst>
          </p:cNvPr>
          <p:cNvSpPr txBox="1">
            <a:spLocks noChangeArrowheads="1"/>
          </p:cNvSpPr>
          <p:nvPr/>
        </p:nvSpPr>
        <p:spPr bwMode="auto">
          <a:xfrm>
            <a:off x="8327357" y="5284125"/>
            <a:ext cx="1597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5% Bonus</a:t>
            </a:r>
          </a:p>
        </p:txBody>
      </p:sp>
      <p:sp>
        <p:nvSpPr>
          <p:cNvPr id="5" name="TextBox 7">
            <a:extLst>
              <a:ext uri="{FF2B5EF4-FFF2-40B4-BE49-F238E27FC236}">
                <a16:creationId xmlns:a16="http://schemas.microsoft.com/office/drawing/2014/main" id="{04C432B6-BF26-7AA3-72BD-F3EF2050BC6E}"/>
              </a:ext>
            </a:extLst>
          </p:cNvPr>
          <p:cNvSpPr txBox="1">
            <a:spLocks noChangeArrowheads="1"/>
          </p:cNvSpPr>
          <p:nvPr/>
        </p:nvSpPr>
        <p:spPr bwMode="auto">
          <a:xfrm>
            <a:off x="5587363" y="1769876"/>
            <a:ext cx="15970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50% after Oct 22 </a:t>
            </a:r>
          </a:p>
        </p:txBody>
      </p:sp>
      <p:sp>
        <p:nvSpPr>
          <p:cNvPr id="8" name="TextBox 17">
            <a:extLst>
              <a:ext uri="{FF2B5EF4-FFF2-40B4-BE49-F238E27FC236}">
                <a16:creationId xmlns:a16="http://schemas.microsoft.com/office/drawing/2014/main" id="{C760FB9F-D99C-4554-4D69-3FEA2AB3A2F9}"/>
              </a:ext>
            </a:extLst>
          </p:cNvPr>
          <p:cNvSpPr txBox="1">
            <a:spLocks noChangeArrowheads="1"/>
          </p:cNvSpPr>
          <p:nvPr/>
        </p:nvSpPr>
        <p:spPr bwMode="auto">
          <a:xfrm>
            <a:off x="5572700" y="3312762"/>
            <a:ext cx="1597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b="1" dirty="0">
                <a:solidFill>
                  <a:srgbClr val="FF0000"/>
                </a:solidFill>
                <a:latin typeface="Comic Sans MS" panose="030F0702030302020204" pitchFamily="66" charset="0"/>
              </a:rPr>
              <a:t>50% after Oct 22</a:t>
            </a:r>
          </a:p>
        </p:txBody>
      </p:sp>
      <p:sp>
        <p:nvSpPr>
          <p:cNvPr id="6" name="TextBox 11">
            <a:extLst>
              <a:ext uri="{FF2B5EF4-FFF2-40B4-BE49-F238E27FC236}">
                <a16:creationId xmlns:a16="http://schemas.microsoft.com/office/drawing/2014/main" id="{FE2AAD6B-D395-56DA-24AA-B8502641B75D}"/>
              </a:ext>
            </a:extLst>
          </p:cNvPr>
          <p:cNvSpPr txBox="1">
            <a:spLocks noChangeArrowheads="1"/>
          </p:cNvSpPr>
          <p:nvPr/>
        </p:nvSpPr>
        <p:spPr bwMode="auto">
          <a:xfrm>
            <a:off x="7086600" y="4430959"/>
            <a:ext cx="2057400" cy="2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150" b="1" dirty="0">
                <a:solidFill>
                  <a:srgbClr val="FF0000"/>
                </a:solidFill>
                <a:latin typeface="Comic Sans MS" panose="030F0702030302020204" pitchFamily="66" charset="0"/>
              </a:rPr>
              <a:t>Any last minute requests?</a:t>
            </a:r>
          </a:p>
        </p:txBody>
      </p:sp>
      <p:sp>
        <p:nvSpPr>
          <p:cNvPr id="9" name="TextBox 11">
            <a:extLst>
              <a:ext uri="{FF2B5EF4-FFF2-40B4-BE49-F238E27FC236}">
                <a16:creationId xmlns:a16="http://schemas.microsoft.com/office/drawing/2014/main" id="{560303B0-D875-24D2-6205-844473B203B7}"/>
              </a:ext>
            </a:extLst>
          </p:cNvPr>
          <p:cNvSpPr txBox="1">
            <a:spLocks noChangeArrowheads="1"/>
          </p:cNvSpPr>
          <p:nvPr/>
        </p:nvSpPr>
        <p:spPr bwMode="auto">
          <a:xfrm>
            <a:off x="5959475" y="4426210"/>
            <a:ext cx="1310152" cy="2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150" b="1" dirty="0">
                <a:solidFill>
                  <a:srgbClr val="FF0000"/>
                </a:solidFill>
                <a:latin typeface="Comic Sans MS" panose="030F0702030302020204" pitchFamily="66" charset="0"/>
              </a:rPr>
              <a:t>Story First</a:t>
            </a:r>
          </a:p>
        </p:txBody>
      </p:sp>
      <p:sp>
        <p:nvSpPr>
          <p:cNvPr id="10" name="TextBox 1">
            <a:extLst>
              <a:ext uri="{FF2B5EF4-FFF2-40B4-BE49-F238E27FC236}">
                <a16:creationId xmlns:a16="http://schemas.microsoft.com/office/drawing/2014/main" id="{D8AC959B-8067-7EA2-4760-6342C5D0B4D2}"/>
              </a:ext>
            </a:extLst>
          </p:cNvPr>
          <p:cNvSpPr txBox="1">
            <a:spLocks noChangeArrowheads="1"/>
          </p:cNvSpPr>
          <p:nvPr/>
        </p:nvSpPr>
        <p:spPr bwMode="auto">
          <a:xfrm>
            <a:off x="127794" y="1862485"/>
            <a:ext cx="2879725"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700" dirty="0"/>
          </a:p>
          <a:p>
            <a:pPr algn="ctr">
              <a:spcBef>
                <a:spcPct val="0"/>
              </a:spcBef>
              <a:buFontTx/>
              <a:buNone/>
            </a:pPr>
            <a:r>
              <a:rPr lang="en-US" altLang="en-US" sz="1800" dirty="0"/>
              <a:t>Good/Bad Graphs</a:t>
            </a:r>
          </a:p>
          <a:p>
            <a:pPr algn="ctr">
              <a:spcBef>
                <a:spcPct val="0"/>
              </a:spcBef>
              <a:buFontTx/>
              <a:buNone/>
            </a:pPr>
            <a:r>
              <a:rPr lang="en-US" altLang="en-US" sz="1800" dirty="0">
                <a:latin typeface="Comic Sans MS" panose="030F0702030302020204" pitchFamily="66" charset="0"/>
              </a:rPr>
              <a:t>Bring in examples of good and bad graphs from a paper. I don’t need the whole paper. Discuss why you think they are good or bad.</a:t>
            </a:r>
          </a:p>
          <a:p>
            <a:pPr algn="ctr">
              <a:spcBef>
                <a:spcPct val="0"/>
              </a:spcBef>
              <a:buFontTx/>
              <a:buNone/>
            </a:pPr>
            <a:r>
              <a:rPr lang="en-US" altLang="en-US" sz="1700" dirty="0">
                <a:latin typeface="Comic Sans MS" panose="030F0702030302020204" pitchFamily="66" charset="0"/>
              </a:rPr>
              <a:t>DO NOT just google looking for good and bad graphs. I want </a:t>
            </a:r>
            <a:r>
              <a:rPr lang="en-US" altLang="en-US" sz="1700" u="sng" dirty="0">
                <a:latin typeface="Comic Sans MS" panose="030F0702030302020204" pitchFamily="66" charset="0"/>
              </a:rPr>
              <a:t>YOU</a:t>
            </a:r>
            <a:r>
              <a:rPr lang="en-US" altLang="en-US" sz="1700" dirty="0">
                <a:latin typeface="Comic Sans MS" panose="030F0702030302020204" pitchFamily="66" charset="0"/>
              </a:rPr>
              <a:t> to practice recognizing what makes a graph good or bad-- not someone else. It’s ok if we disagree on what is good or bad.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2BFD0-4259-0C05-65AB-40C25EAC7438}"/>
              </a:ext>
            </a:extLst>
          </p:cNvPr>
          <p:cNvSpPr>
            <a:spLocks noGrp="1"/>
          </p:cNvSpPr>
          <p:nvPr>
            <p:ph type="ctrTitle"/>
          </p:nvPr>
        </p:nvSpPr>
        <p:spPr>
          <a:xfrm>
            <a:off x="1" y="122661"/>
            <a:ext cx="9143999" cy="1475027"/>
          </a:xfrm>
        </p:spPr>
        <p:txBody>
          <a:bodyPr>
            <a:noAutofit/>
          </a:bodyPr>
          <a:lstStyle/>
          <a:p>
            <a:r>
              <a:rPr lang="en-US" sz="2800" dirty="0"/>
              <a:t>If you want to be able to have a chance to resubmit, notebooks must be turned in by Tuesday, Oct 27. Last revisions are due Oct 29. You can do before and maybe you can have a second round if needed.      Average of first attempt ~7/10 (B-)</a:t>
            </a:r>
          </a:p>
        </p:txBody>
      </p:sp>
      <p:sp>
        <p:nvSpPr>
          <p:cNvPr id="3" name="Subtitle 2">
            <a:extLst>
              <a:ext uri="{FF2B5EF4-FFF2-40B4-BE49-F238E27FC236}">
                <a16:creationId xmlns:a16="http://schemas.microsoft.com/office/drawing/2014/main" id="{A7F8C3E6-EBDA-F2E3-B41E-702A0C9B4219}"/>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463B1EC3-B6D8-175A-2794-84ABC1F79662}"/>
              </a:ext>
            </a:extLst>
          </p:cNvPr>
          <p:cNvPicPr>
            <a:picLocks noChangeAspect="1"/>
          </p:cNvPicPr>
          <p:nvPr/>
        </p:nvPicPr>
        <p:blipFill>
          <a:blip r:embed="rId2"/>
          <a:stretch>
            <a:fillRect/>
          </a:stretch>
        </p:blipFill>
        <p:spPr>
          <a:xfrm>
            <a:off x="188773" y="1639230"/>
            <a:ext cx="8676447" cy="5218770"/>
          </a:xfrm>
          <a:prstGeom prst="rect">
            <a:avLst/>
          </a:prstGeom>
        </p:spPr>
      </p:pic>
      <p:cxnSp>
        <p:nvCxnSpPr>
          <p:cNvPr id="7" name="Straight Connector 6">
            <a:extLst>
              <a:ext uri="{FF2B5EF4-FFF2-40B4-BE49-F238E27FC236}">
                <a16:creationId xmlns:a16="http://schemas.microsoft.com/office/drawing/2014/main" id="{4002EDAD-5429-57B6-6230-18EA60F421EC}"/>
              </a:ext>
            </a:extLst>
          </p:cNvPr>
          <p:cNvCxnSpPr/>
          <p:nvPr/>
        </p:nvCxnSpPr>
        <p:spPr>
          <a:xfrm>
            <a:off x="2865855" y="1639230"/>
            <a:ext cx="0" cy="54864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5976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41B1-C6F6-2FA4-D6CA-7C1DA6EB1B3A}"/>
              </a:ext>
            </a:extLst>
          </p:cNvPr>
          <p:cNvSpPr>
            <a:spLocks noGrp="1"/>
          </p:cNvSpPr>
          <p:nvPr>
            <p:ph type="title"/>
          </p:nvPr>
        </p:nvSpPr>
        <p:spPr/>
        <p:txBody>
          <a:bodyPr/>
          <a:lstStyle/>
          <a:p>
            <a:pPr algn="ctr"/>
            <a:r>
              <a:rPr lang="en-US" dirty="0"/>
              <a:t>How Your Grade is Calculated in </a:t>
            </a:r>
            <a:r>
              <a:rPr lang="en-US" dirty="0" err="1"/>
              <a:t>eCampus</a:t>
            </a:r>
            <a:endParaRPr lang="en-US" dirty="0"/>
          </a:p>
        </p:txBody>
      </p:sp>
      <p:sp>
        <p:nvSpPr>
          <p:cNvPr id="3" name="Content Placeholder 2">
            <a:extLst>
              <a:ext uri="{FF2B5EF4-FFF2-40B4-BE49-F238E27FC236}">
                <a16:creationId xmlns:a16="http://schemas.microsoft.com/office/drawing/2014/main" id="{930D62C3-2D42-1A49-A555-6F461A138D86}"/>
              </a:ext>
            </a:extLst>
          </p:cNvPr>
          <p:cNvSpPr>
            <a:spLocks noGrp="1"/>
          </p:cNvSpPr>
          <p:nvPr>
            <p:ph idx="1"/>
          </p:nvPr>
        </p:nvSpPr>
        <p:spPr/>
        <p:txBody>
          <a:bodyPr/>
          <a:lstStyle/>
          <a:p>
            <a:r>
              <a:rPr lang="en-US" dirty="0"/>
              <a:t>It calculates what it has scores from you already. </a:t>
            </a:r>
          </a:p>
          <a:p>
            <a:r>
              <a:rPr lang="en-US" dirty="0"/>
              <a:t>For the lab notebook, I have not yet entered zeros for missing ones, so it’s calculating what you have before that if you haven’t gotten a score yet. For those of you that have turned it in, it calculates given that score.</a:t>
            </a:r>
          </a:p>
        </p:txBody>
      </p:sp>
      <p:pic>
        <p:nvPicPr>
          <p:cNvPr id="5" name="Picture 4">
            <a:extLst>
              <a:ext uri="{FF2B5EF4-FFF2-40B4-BE49-F238E27FC236}">
                <a16:creationId xmlns:a16="http://schemas.microsoft.com/office/drawing/2014/main" id="{73430FAB-1274-1F71-6D15-C11EA94D5D3B}"/>
              </a:ext>
            </a:extLst>
          </p:cNvPr>
          <p:cNvPicPr>
            <a:picLocks noChangeAspect="1"/>
          </p:cNvPicPr>
          <p:nvPr/>
        </p:nvPicPr>
        <p:blipFill>
          <a:blip r:embed="rId3"/>
          <a:stretch>
            <a:fillRect/>
          </a:stretch>
        </p:blipFill>
        <p:spPr>
          <a:xfrm>
            <a:off x="6456556" y="3872979"/>
            <a:ext cx="2557341" cy="2220446"/>
          </a:xfrm>
          <a:prstGeom prst="rect">
            <a:avLst/>
          </a:prstGeom>
        </p:spPr>
      </p:pic>
      <p:sp>
        <p:nvSpPr>
          <p:cNvPr id="6" name="TextBox 5">
            <a:extLst>
              <a:ext uri="{FF2B5EF4-FFF2-40B4-BE49-F238E27FC236}">
                <a16:creationId xmlns:a16="http://schemas.microsoft.com/office/drawing/2014/main" id="{FA1E9935-6349-B77C-3E3B-A4C05B5E4A8F}"/>
              </a:ext>
            </a:extLst>
          </p:cNvPr>
          <p:cNvSpPr txBox="1"/>
          <p:nvPr/>
        </p:nvSpPr>
        <p:spPr>
          <a:xfrm>
            <a:off x="615182" y="4276936"/>
            <a:ext cx="4427034"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t>All assignments on </a:t>
            </a:r>
            <a:r>
              <a:rPr lang="en-US" sz="2800" dirty="0" err="1"/>
              <a:t>ecampus</a:t>
            </a:r>
            <a:r>
              <a:rPr lang="en-US" sz="2800" dirty="0"/>
              <a:t> say twice the actual percentage points. </a:t>
            </a:r>
          </a:p>
        </p:txBody>
      </p:sp>
      <p:sp>
        <p:nvSpPr>
          <p:cNvPr id="7" name="TextBox 6">
            <a:extLst>
              <a:ext uri="{FF2B5EF4-FFF2-40B4-BE49-F238E27FC236}">
                <a16:creationId xmlns:a16="http://schemas.microsoft.com/office/drawing/2014/main" id="{5BB36A93-1B30-17B0-7F01-DF677E0F7752}"/>
              </a:ext>
            </a:extLst>
          </p:cNvPr>
          <p:cNvSpPr txBox="1"/>
          <p:nvPr/>
        </p:nvSpPr>
        <p:spPr>
          <a:xfrm>
            <a:off x="6456556" y="6020848"/>
            <a:ext cx="2557341" cy="646331"/>
          </a:xfrm>
          <a:prstGeom prst="rect">
            <a:avLst/>
          </a:prstGeom>
          <a:noFill/>
        </p:spPr>
        <p:txBody>
          <a:bodyPr wrap="square" rtlCol="0">
            <a:spAutoFit/>
          </a:bodyPr>
          <a:lstStyle/>
          <a:p>
            <a:pPr algn="ctr"/>
            <a:r>
              <a:rPr lang="en-US" dirty="0"/>
              <a:t>191 has the more normal 90-100 scale</a:t>
            </a:r>
          </a:p>
        </p:txBody>
      </p:sp>
    </p:spTree>
    <p:extLst>
      <p:ext uri="{BB962C8B-B14F-4D97-AF65-F5344CB8AC3E}">
        <p14:creationId xmlns:p14="http://schemas.microsoft.com/office/powerpoint/2010/main" val="1073845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C0C72-FAA6-9233-EBBB-E7F5257637C7}"/>
              </a:ext>
            </a:extLst>
          </p:cNvPr>
          <p:cNvSpPr>
            <a:spLocks noGrp="1"/>
          </p:cNvSpPr>
          <p:nvPr>
            <p:ph type="title"/>
          </p:nvPr>
        </p:nvSpPr>
        <p:spPr>
          <a:xfrm>
            <a:off x="204903" y="1204892"/>
            <a:ext cx="2660960" cy="1325563"/>
          </a:xfrm>
        </p:spPr>
        <p:txBody>
          <a:bodyPr>
            <a:normAutofit fontScale="90000"/>
          </a:bodyPr>
          <a:lstStyle/>
          <a:p>
            <a:pPr algn="ctr"/>
            <a:r>
              <a:rPr lang="en-US" dirty="0"/>
              <a:t>Non-ideal graph example</a:t>
            </a:r>
            <a:br>
              <a:rPr lang="en-US" dirty="0"/>
            </a:br>
            <a:br>
              <a:rPr lang="en-US" dirty="0"/>
            </a:br>
            <a:r>
              <a:rPr lang="en-US" dirty="0"/>
              <a:t>What is this?</a:t>
            </a:r>
          </a:p>
        </p:txBody>
      </p:sp>
      <p:pic>
        <p:nvPicPr>
          <p:cNvPr id="5" name="Picture 4">
            <a:extLst>
              <a:ext uri="{FF2B5EF4-FFF2-40B4-BE49-F238E27FC236}">
                <a16:creationId xmlns:a16="http://schemas.microsoft.com/office/drawing/2014/main" id="{76877EAD-5DBD-0E13-A80B-68687885DF10}"/>
              </a:ext>
            </a:extLst>
          </p:cNvPr>
          <p:cNvPicPr>
            <a:picLocks noChangeAspect="1"/>
          </p:cNvPicPr>
          <p:nvPr/>
        </p:nvPicPr>
        <p:blipFill>
          <a:blip r:embed="rId2"/>
          <a:stretch>
            <a:fillRect/>
          </a:stretch>
        </p:blipFill>
        <p:spPr>
          <a:xfrm>
            <a:off x="2865863" y="1"/>
            <a:ext cx="6278138" cy="4338474"/>
          </a:xfrm>
          <a:prstGeom prst="rect">
            <a:avLst/>
          </a:prstGeom>
        </p:spPr>
      </p:pic>
      <p:pic>
        <p:nvPicPr>
          <p:cNvPr id="7" name="Picture 6">
            <a:extLst>
              <a:ext uri="{FF2B5EF4-FFF2-40B4-BE49-F238E27FC236}">
                <a16:creationId xmlns:a16="http://schemas.microsoft.com/office/drawing/2014/main" id="{784FF840-19E2-A4AB-C990-64286F727910}"/>
              </a:ext>
            </a:extLst>
          </p:cNvPr>
          <p:cNvPicPr>
            <a:picLocks noChangeAspect="1"/>
          </p:cNvPicPr>
          <p:nvPr/>
        </p:nvPicPr>
        <p:blipFill>
          <a:blip r:embed="rId3"/>
          <a:stretch>
            <a:fillRect/>
          </a:stretch>
        </p:blipFill>
        <p:spPr>
          <a:xfrm>
            <a:off x="784439" y="4338475"/>
            <a:ext cx="8021169" cy="1314633"/>
          </a:xfrm>
          <a:prstGeom prst="rect">
            <a:avLst/>
          </a:prstGeom>
        </p:spPr>
      </p:pic>
      <p:sp>
        <p:nvSpPr>
          <p:cNvPr id="8" name="TextBox 7">
            <a:extLst>
              <a:ext uri="{FF2B5EF4-FFF2-40B4-BE49-F238E27FC236}">
                <a16:creationId xmlns:a16="http://schemas.microsoft.com/office/drawing/2014/main" id="{50BD9CE0-2EBC-367C-0F76-2ED862A3EB1E}"/>
              </a:ext>
            </a:extLst>
          </p:cNvPr>
          <p:cNvSpPr txBox="1"/>
          <p:nvPr/>
        </p:nvSpPr>
        <p:spPr>
          <a:xfrm>
            <a:off x="2219092" y="5543366"/>
            <a:ext cx="6924908" cy="369332"/>
          </a:xfrm>
          <a:prstGeom prst="rect">
            <a:avLst/>
          </a:prstGeom>
          <a:noFill/>
        </p:spPr>
        <p:txBody>
          <a:bodyPr wrap="square" rtlCol="0">
            <a:spAutoFit/>
          </a:bodyPr>
          <a:lstStyle/>
          <a:p>
            <a:r>
              <a:rPr lang="en-US" dirty="0">
                <a:solidFill>
                  <a:srgbClr val="00B050"/>
                </a:solidFill>
              </a:rPr>
              <a:t>This is a good example where a guide to the eye is helpful.</a:t>
            </a:r>
          </a:p>
        </p:txBody>
      </p:sp>
      <p:sp>
        <p:nvSpPr>
          <p:cNvPr id="9" name="TextBox 8">
            <a:extLst>
              <a:ext uri="{FF2B5EF4-FFF2-40B4-BE49-F238E27FC236}">
                <a16:creationId xmlns:a16="http://schemas.microsoft.com/office/drawing/2014/main" id="{329B7702-FF1A-9320-4920-3729865F5D18}"/>
              </a:ext>
            </a:extLst>
          </p:cNvPr>
          <p:cNvSpPr txBox="1"/>
          <p:nvPr/>
        </p:nvSpPr>
        <p:spPr>
          <a:xfrm>
            <a:off x="0" y="6488667"/>
            <a:ext cx="2660960" cy="369332"/>
          </a:xfrm>
          <a:prstGeom prst="rect">
            <a:avLst/>
          </a:prstGeom>
          <a:noFill/>
        </p:spPr>
        <p:txBody>
          <a:bodyPr wrap="square" rtlCol="0">
            <a:spAutoFit/>
          </a:bodyPr>
          <a:lstStyle/>
          <a:p>
            <a:r>
              <a:rPr lang="en-US" dirty="0"/>
              <a:t>Paper written in 1991</a:t>
            </a:r>
          </a:p>
        </p:txBody>
      </p:sp>
      <p:sp>
        <p:nvSpPr>
          <p:cNvPr id="11" name="TextBox 10">
            <a:extLst>
              <a:ext uri="{FF2B5EF4-FFF2-40B4-BE49-F238E27FC236}">
                <a16:creationId xmlns:a16="http://schemas.microsoft.com/office/drawing/2014/main" id="{E8434E9F-56AC-DEB0-DD7D-54D50035BDB3}"/>
              </a:ext>
            </a:extLst>
          </p:cNvPr>
          <p:cNvSpPr txBox="1"/>
          <p:nvPr/>
        </p:nvSpPr>
        <p:spPr>
          <a:xfrm>
            <a:off x="4070195" y="6488667"/>
            <a:ext cx="5597912" cy="369332"/>
          </a:xfrm>
          <a:prstGeom prst="rect">
            <a:avLst/>
          </a:prstGeom>
          <a:noFill/>
        </p:spPr>
        <p:txBody>
          <a:bodyPr wrap="square" rtlCol="0">
            <a:spAutoFit/>
          </a:bodyPr>
          <a:lstStyle/>
          <a:p>
            <a:r>
              <a:rPr lang="en-US" dirty="0"/>
              <a:t>Also too many y numbers; I’d do steps of 20</a:t>
            </a:r>
          </a:p>
        </p:txBody>
      </p:sp>
    </p:spTree>
    <p:extLst>
      <p:ext uri="{BB962C8B-B14F-4D97-AF65-F5344CB8AC3E}">
        <p14:creationId xmlns:p14="http://schemas.microsoft.com/office/powerpoint/2010/main" val="227784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604E8-1B92-E8C5-3933-1E15BA1E7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69134-FE12-F3CE-9BCB-996611489776}"/>
              </a:ext>
            </a:extLst>
          </p:cNvPr>
          <p:cNvSpPr>
            <a:spLocks noGrp="1"/>
          </p:cNvSpPr>
          <p:nvPr>
            <p:ph type="title"/>
          </p:nvPr>
        </p:nvSpPr>
        <p:spPr>
          <a:xfrm>
            <a:off x="0" y="0"/>
            <a:ext cx="9244361" cy="780585"/>
          </a:xfrm>
        </p:spPr>
        <p:txBody>
          <a:bodyPr>
            <a:noAutofit/>
          </a:bodyPr>
          <a:lstStyle/>
          <a:p>
            <a:pPr algn="ctr"/>
            <a:r>
              <a:rPr lang="en-US" sz="3600" dirty="0"/>
              <a:t>Ways to Improve: Add Label/Legend and Color</a:t>
            </a:r>
          </a:p>
        </p:txBody>
      </p:sp>
      <p:pic>
        <p:nvPicPr>
          <p:cNvPr id="5" name="Picture 4">
            <a:extLst>
              <a:ext uri="{FF2B5EF4-FFF2-40B4-BE49-F238E27FC236}">
                <a16:creationId xmlns:a16="http://schemas.microsoft.com/office/drawing/2014/main" id="{53073248-4630-85EF-391D-F5AAA90F3AFD}"/>
              </a:ext>
            </a:extLst>
          </p:cNvPr>
          <p:cNvPicPr>
            <a:picLocks noChangeAspect="1"/>
          </p:cNvPicPr>
          <p:nvPr/>
        </p:nvPicPr>
        <p:blipFill>
          <a:blip r:embed="rId3"/>
          <a:stretch>
            <a:fillRect/>
          </a:stretch>
        </p:blipFill>
        <p:spPr>
          <a:xfrm>
            <a:off x="4572000" y="696951"/>
            <a:ext cx="4572000" cy="3159456"/>
          </a:xfrm>
          <a:prstGeom prst="rect">
            <a:avLst/>
          </a:prstGeom>
        </p:spPr>
      </p:pic>
      <p:pic>
        <p:nvPicPr>
          <p:cNvPr id="4" name="Picture 3">
            <a:extLst>
              <a:ext uri="{FF2B5EF4-FFF2-40B4-BE49-F238E27FC236}">
                <a16:creationId xmlns:a16="http://schemas.microsoft.com/office/drawing/2014/main" id="{C6C35A31-899E-62EF-7369-2FE1DA8D8D67}"/>
              </a:ext>
            </a:extLst>
          </p:cNvPr>
          <p:cNvPicPr>
            <a:picLocks noChangeAspect="1"/>
          </p:cNvPicPr>
          <p:nvPr/>
        </p:nvPicPr>
        <p:blipFill>
          <a:blip r:embed="rId3"/>
          <a:stretch>
            <a:fillRect/>
          </a:stretch>
        </p:blipFill>
        <p:spPr>
          <a:xfrm>
            <a:off x="15333" y="613317"/>
            <a:ext cx="4572000" cy="3159456"/>
          </a:xfrm>
          <a:prstGeom prst="rect">
            <a:avLst/>
          </a:prstGeom>
        </p:spPr>
      </p:pic>
      <p:sp>
        <p:nvSpPr>
          <p:cNvPr id="8" name="TextBox 7">
            <a:extLst>
              <a:ext uri="{FF2B5EF4-FFF2-40B4-BE49-F238E27FC236}">
                <a16:creationId xmlns:a16="http://schemas.microsoft.com/office/drawing/2014/main" id="{545EEA17-A99D-96B2-191E-D24AA26742A1}"/>
              </a:ext>
            </a:extLst>
          </p:cNvPr>
          <p:cNvSpPr txBox="1"/>
          <p:nvPr/>
        </p:nvSpPr>
        <p:spPr>
          <a:xfrm>
            <a:off x="3222702" y="780585"/>
            <a:ext cx="1092820" cy="923330"/>
          </a:xfrm>
          <a:prstGeom prst="rect">
            <a:avLst/>
          </a:prstGeom>
          <a:noFill/>
        </p:spPr>
        <p:txBody>
          <a:bodyPr wrap="square" rtlCol="0">
            <a:spAutoFit/>
          </a:bodyPr>
          <a:lstStyle/>
          <a:p>
            <a:r>
              <a:rPr lang="en-US" dirty="0"/>
              <a:t>x  6 nm</a:t>
            </a:r>
          </a:p>
          <a:p>
            <a:r>
              <a:rPr lang="en-US" dirty="0"/>
              <a:t>    7 nm</a:t>
            </a:r>
          </a:p>
          <a:p>
            <a:r>
              <a:rPr lang="en-US" dirty="0"/>
              <a:t>   11 nm</a:t>
            </a:r>
          </a:p>
        </p:txBody>
      </p:sp>
      <p:sp>
        <p:nvSpPr>
          <p:cNvPr id="11" name="TextBox 10">
            <a:extLst>
              <a:ext uri="{FF2B5EF4-FFF2-40B4-BE49-F238E27FC236}">
                <a16:creationId xmlns:a16="http://schemas.microsoft.com/office/drawing/2014/main" id="{E5B22F9E-36AC-442D-F1E8-305C95FD1526}"/>
              </a:ext>
            </a:extLst>
          </p:cNvPr>
          <p:cNvSpPr txBox="1"/>
          <p:nvPr/>
        </p:nvSpPr>
        <p:spPr>
          <a:xfrm>
            <a:off x="250903" y="3823232"/>
            <a:ext cx="5681545" cy="954107"/>
          </a:xfrm>
          <a:prstGeom prst="rect">
            <a:avLst/>
          </a:prstGeom>
          <a:noFill/>
        </p:spPr>
        <p:txBody>
          <a:bodyPr wrap="square" rtlCol="0">
            <a:spAutoFit/>
          </a:bodyPr>
          <a:lstStyle/>
          <a:p>
            <a:pPr algn="ctr"/>
            <a:r>
              <a:rPr lang="en-US" sz="2800" dirty="0"/>
              <a:t>If these were in color, which would you like best?</a:t>
            </a:r>
          </a:p>
        </p:txBody>
      </p:sp>
      <p:sp>
        <p:nvSpPr>
          <p:cNvPr id="12" name="Rectangle 11">
            <a:extLst>
              <a:ext uri="{FF2B5EF4-FFF2-40B4-BE49-F238E27FC236}">
                <a16:creationId xmlns:a16="http://schemas.microsoft.com/office/drawing/2014/main" id="{E2A7AAE1-5D19-33C0-5E5F-8F4DAA3963BF}"/>
              </a:ext>
            </a:extLst>
          </p:cNvPr>
          <p:cNvSpPr/>
          <p:nvPr/>
        </p:nvSpPr>
        <p:spPr>
          <a:xfrm>
            <a:off x="3353033" y="1226635"/>
            <a:ext cx="45719" cy="4571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1AFAB7-466E-44E2-E813-EB3223F38341}"/>
              </a:ext>
            </a:extLst>
          </p:cNvPr>
          <p:cNvSpPr/>
          <p:nvPr/>
        </p:nvSpPr>
        <p:spPr>
          <a:xfrm>
            <a:off x="3349319" y="1490545"/>
            <a:ext cx="45719" cy="45719"/>
          </a:xfrm>
          <a:prstGeom prst="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6770112-CE91-FBFF-6453-95D00BCA2360}"/>
              </a:ext>
            </a:extLst>
          </p:cNvPr>
          <p:cNvSpPr txBox="1"/>
          <p:nvPr/>
        </p:nvSpPr>
        <p:spPr>
          <a:xfrm>
            <a:off x="5950568" y="1334583"/>
            <a:ext cx="1078881" cy="369332"/>
          </a:xfrm>
          <a:prstGeom prst="rect">
            <a:avLst/>
          </a:prstGeom>
          <a:noFill/>
        </p:spPr>
        <p:txBody>
          <a:bodyPr wrap="square">
            <a:spAutoFit/>
          </a:bodyPr>
          <a:lstStyle/>
          <a:p>
            <a:r>
              <a:rPr lang="en-US" dirty="0">
                <a:solidFill>
                  <a:srgbClr val="0070C0"/>
                </a:solidFill>
              </a:rPr>
              <a:t>7</a:t>
            </a:r>
            <a:r>
              <a:rPr lang="en-US" sz="1800" dirty="0">
                <a:solidFill>
                  <a:srgbClr val="0070C0"/>
                </a:solidFill>
              </a:rPr>
              <a:t> nm</a:t>
            </a:r>
          </a:p>
        </p:txBody>
      </p:sp>
      <p:sp>
        <p:nvSpPr>
          <p:cNvPr id="18" name="TextBox 17">
            <a:extLst>
              <a:ext uri="{FF2B5EF4-FFF2-40B4-BE49-F238E27FC236}">
                <a16:creationId xmlns:a16="http://schemas.microsoft.com/office/drawing/2014/main" id="{5D75AE38-FF48-9AA5-1799-A16953B84CAB}"/>
              </a:ext>
            </a:extLst>
          </p:cNvPr>
          <p:cNvSpPr txBox="1"/>
          <p:nvPr/>
        </p:nvSpPr>
        <p:spPr>
          <a:xfrm>
            <a:off x="5288465" y="2598104"/>
            <a:ext cx="1078881" cy="369332"/>
          </a:xfrm>
          <a:prstGeom prst="rect">
            <a:avLst/>
          </a:prstGeom>
          <a:noFill/>
        </p:spPr>
        <p:txBody>
          <a:bodyPr wrap="square">
            <a:spAutoFit/>
          </a:bodyPr>
          <a:lstStyle/>
          <a:p>
            <a:r>
              <a:rPr lang="en-US" dirty="0">
                <a:solidFill>
                  <a:srgbClr val="00B050"/>
                </a:solidFill>
              </a:rPr>
              <a:t>11</a:t>
            </a:r>
            <a:r>
              <a:rPr lang="en-US" sz="1800" dirty="0">
                <a:solidFill>
                  <a:srgbClr val="00B050"/>
                </a:solidFill>
              </a:rPr>
              <a:t> nm</a:t>
            </a:r>
          </a:p>
        </p:txBody>
      </p:sp>
      <p:sp>
        <p:nvSpPr>
          <p:cNvPr id="20" name="TextBox 19">
            <a:extLst>
              <a:ext uri="{FF2B5EF4-FFF2-40B4-BE49-F238E27FC236}">
                <a16:creationId xmlns:a16="http://schemas.microsoft.com/office/drawing/2014/main" id="{D9A45670-E946-5F0E-8B10-EFCAB0870986}"/>
              </a:ext>
            </a:extLst>
          </p:cNvPr>
          <p:cNvSpPr txBox="1"/>
          <p:nvPr/>
        </p:nvSpPr>
        <p:spPr>
          <a:xfrm>
            <a:off x="6367345" y="3986428"/>
            <a:ext cx="2315599" cy="646331"/>
          </a:xfrm>
          <a:prstGeom prst="rect">
            <a:avLst/>
          </a:prstGeom>
          <a:noFill/>
        </p:spPr>
        <p:txBody>
          <a:bodyPr wrap="square">
            <a:spAutoFit/>
          </a:bodyPr>
          <a:lstStyle/>
          <a:p>
            <a:pPr algn="ctr"/>
            <a:r>
              <a:rPr lang="en-US" sz="1800" dirty="0">
                <a:solidFill>
                  <a:srgbClr val="7030A0"/>
                </a:solidFill>
              </a:rPr>
              <a:t>Add color to the lines and points</a:t>
            </a:r>
          </a:p>
        </p:txBody>
      </p:sp>
      <p:sp>
        <p:nvSpPr>
          <p:cNvPr id="22" name="TextBox 21">
            <a:extLst>
              <a:ext uri="{FF2B5EF4-FFF2-40B4-BE49-F238E27FC236}">
                <a16:creationId xmlns:a16="http://schemas.microsoft.com/office/drawing/2014/main" id="{C17A38E1-6931-2D74-76C7-5C985C95AB58}"/>
              </a:ext>
            </a:extLst>
          </p:cNvPr>
          <p:cNvSpPr txBox="1"/>
          <p:nvPr/>
        </p:nvSpPr>
        <p:spPr>
          <a:xfrm>
            <a:off x="5288464" y="855738"/>
            <a:ext cx="1078881" cy="369332"/>
          </a:xfrm>
          <a:prstGeom prst="rect">
            <a:avLst/>
          </a:prstGeom>
          <a:noFill/>
        </p:spPr>
        <p:txBody>
          <a:bodyPr wrap="square">
            <a:spAutoFit/>
          </a:bodyPr>
          <a:lstStyle/>
          <a:p>
            <a:r>
              <a:rPr lang="en-US" sz="1800" dirty="0">
                <a:solidFill>
                  <a:srgbClr val="FF0000"/>
                </a:solidFill>
              </a:rPr>
              <a:t>6 nm</a:t>
            </a:r>
          </a:p>
        </p:txBody>
      </p:sp>
      <p:sp>
        <p:nvSpPr>
          <p:cNvPr id="23" name="TextBox 22">
            <a:extLst>
              <a:ext uri="{FF2B5EF4-FFF2-40B4-BE49-F238E27FC236}">
                <a16:creationId xmlns:a16="http://schemas.microsoft.com/office/drawing/2014/main" id="{D56726E1-BDE6-EA65-F0BE-1851F95FB21F}"/>
              </a:ext>
            </a:extLst>
          </p:cNvPr>
          <p:cNvSpPr txBox="1"/>
          <p:nvPr/>
        </p:nvSpPr>
        <p:spPr>
          <a:xfrm>
            <a:off x="566783" y="4809754"/>
            <a:ext cx="8343041" cy="1569660"/>
          </a:xfrm>
          <a:prstGeom prst="rect">
            <a:avLst/>
          </a:prstGeom>
          <a:noFill/>
        </p:spPr>
        <p:txBody>
          <a:bodyPr wrap="square" rtlCol="0">
            <a:spAutoFit/>
          </a:bodyPr>
          <a:lstStyle/>
          <a:p>
            <a:r>
              <a:rPr lang="en-US" sz="2400" dirty="0"/>
              <a:t>Actually the “7nm” is also 6nm, but I wanted to make it clear how you could label three different. With two of the same thickness, I’d probably make them two different shade of the same color and have one 6 nm label</a:t>
            </a:r>
          </a:p>
        </p:txBody>
      </p:sp>
      <p:sp>
        <p:nvSpPr>
          <p:cNvPr id="24" name="TextBox 23">
            <a:extLst>
              <a:ext uri="{FF2B5EF4-FFF2-40B4-BE49-F238E27FC236}">
                <a16:creationId xmlns:a16="http://schemas.microsoft.com/office/drawing/2014/main" id="{9CC94B8F-AB44-9A45-BB3F-01D308EF8B01}"/>
              </a:ext>
            </a:extLst>
          </p:cNvPr>
          <p:cNvSpPr txBox="1"/>
          <p:nvPr/>
        </p:nvSpPr>
        <p:spPr>
          <a:xfrm>
            <a:off x="144966" y="6556917"/>
            <a:ext cx="8764857" cy="338554"/>
          </a:xfrm>
          <a:prstGeom prst="rect">
            <a:avLst/>
          </a:prstGeom>
          <a:noFill/>
        </p:spPr>
        <p:txBody>
          <a:bodyPr wrap="square" rtlCol="0">
            <a:spAutoFit/>
          </a:bodyPr>
          <a:lstStyle/>
          <a:p>
            <a:r>
              <a:rPr lang="en-US" sz="1600" dirty="0"/>
              <a:t>Personally, I like the labelled version (right) better. Can lose effectiveness if you had more samples</a:t>
            </a:r>
          </a:p>
        </p:txBody>
      </p:sp>
    </p:spTree>
    <p:extLst>
      <p:ext uri="{BB962C8B-B14F-4D97-AF65-F5344CB8AC3E}">
        <p14:creationId xmlns:p14="http://schemas.microsoft.com/office/powerpoint/2010/main" val="125759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5CA45A-B70E-7B3B-1501-E33D16B1D19F}"/>
              </a:ext>
            </a:extLst>
          </p:cNvPr>
          <p:cNvPicPr>
            <a:picLocks noChangeAspect="1"/>
          </p:cNvPicPr>
          <p:nvPr/>
        </p:nvPicPr>
        <p:blipFill>
          <a:blip r:embed="rId2"/>
          <a:stretch>
            <a:fillRect/>
          </a:stretch>
        </p:blipFill>
        <p:spPr>
          <a:xfrm>
            <a:off x="22109" y="3356514"/>
            <a:ext cx="3491717" cy="2352909"/>
          </a:xfrm>
          <a:prstGeom prst="rect">
            <a:avLst/>
          </a:prstGeom>
        </p:spPr>
      </p:pic>
      <p:pic>
        <p:nvPicPr>
          <p:cNvPr id="7" name="Picture 6">
            <a:extLst>
              <a:ext uri="{FF2B5EF4-FFF2-40B4-BE49-F238E27FC236}">
                <a16:creationId xmlns:a16="http://schemas.microsoft.com/office/drawing/2014/main" id="{7F87B891-9D57-9EA6-9AC0-6A3B77FDBA66}"/>
              </a:ext>
            </a:extLst>
          </p:cNvPr>
          <p:cNvPicPr>
            <a:picLocks noChangeAspect="1"/>
          </p:cNvPicPr>
          <p:nvPr/>
        </p:nvPicPr>
        <p:blipFill>
          <a:blip r:embed="rId3"/>
          <a:stretch>
            <a:fillRect/>
          </a:stretch>
        </p:blipFill>
        <p:spPr>
          <a:xfrm>
            <a:off x="4750420" y="508432"/>
            <a:ext cx="4336547" cy="2848083"/>
          </a:xfrm>
          <a:prstGeom prst="rect">
            <a:avLst/>
          </a:prstGeom>
        </p:spPr>
      </p:pic>
      <p:sp>
        <p:nvSpPr>
          <p:cNvPr id="10" name="TextBox 9">
            <a:extLst>
              <a:ext uri="{FF2B5EF4-FFF2-40B4-BE49-F238E27FC236}">
                <a16:creationId xmlns:a16="http://schemas.microsoft.com/office/drawing/2014/main" id="{9CA25E16-9BFA-857C-0B6F-E7D13E370742}"/>
              </a:ext>
            </a:extLst>
          </p:cNvPr>
          <p:cNvSpPr txBox="1"/>
          <p:nvPr/>
        </p:nvSpPr>
        <p:spPr>
          <a:xfrm>
            <a:off x="5237357" y="182538"/>
            <a:ext cx="1929161" cy="369332"/>
          </a:xfrm>
          <a:prstGeom prst="rect">
            <a:avLst/>
          </a:prstGeom>
          <a:noFill/>
        </p:spPr>
        <p:txBody>
          <a:bodyPr wrap="square" rtlCol="0">
            <a:spAutoFit/>
          </a:bodyPr>
          <a:lstStyle/>
          <a:p>
            <a:r>
              <a:rPr lang="en-US" dirty="0"/>
              <a:t>Fe</a:t>
            </a:r>
          </a:p>
        </p:txBody>
      </p:sp>
      <p:sp>
        <p:nvSpPr>
          <p:cNvPr id="11" name="TextBox 10">
            <a:extLst>
              <a:ext uri="{FF2B5EF4-FFF2-40B4-BE49-F238E27FC236}">
                <a16:creationId xmlns:a16="http://schemas.microsoft.com/office/drawing/2014/main" id="{485CA6EE-38F7-CAAF-13E7-938A8E1C0650}"/>
              </a:ext>
            </a:extLst>
          </p:cNvPr>
          <p:cNvSpPr txBox="1"/>
          <p:nvPr/>
        </p:nvSpPr>
        <p:spPr>
          <a:xfrm>
            <a:off x="3798848" y="3248182"/>
            <a:ext cx="5163015" cy="3046988"/>
          </a:xfrm>
          <a:prstGeom prst="rect">
            <a:avLst/>
          </a:prstGeom>
          <a:noFill/>
        </p:spPr>
        <p:txBody>
          <a:bodyPr wrap="square" rtlCol="0">
            <a:spAutoFit/>
          </a:bodyPr>
          <a:lstStyle/>
          <a:p>
            <a:pPr algn="ctr"/>
            <a:r>
              <a:rPr lang="en-US" sz="3200" dirty="0"/>
              <a:t>Zoom out would look similar except that Fe </a:t>
            </a:r>
            <a:r>
              <a:rPr lang="en-US" sz="3200" dirty="0" err="1"/>
              <a:t>Mr</a:t>
            </a:r>
            <a:r>
              <a:rPr lang="en-US" sz="3200" dirty="0"/>
              <a:t> is higher</a:t>
            </a:r>
          </a:p>
          <a:p>
            <a:pPr algn="ctr"/>
            <a:endParaRPr lang="en-US" sz="3200" dirty="0"/>
          </a:p>
          <a:p>
            <a:pPr algn="ctr"/>
            <a:r>
              <a:rPr lang="en-US" sz="3200" dirty="0">
                <a:solidFill>
                  <a:srgbClr val="FF0000"/>
                </a:solidFill>
              </a:rPr>
              <a:t>What looks different to you?</a:t>
            </a:r>
          </a:p>
          <a:p>
            <a:pPr algn="ctr"/>
            <a:r>
              <a:rPr lang="en-US" sz="3200" dirty="0">
                <a:solidFill>
                  <a:srgbClr val="FF0000"/>
                </a:solidFill>
              </a:rPr>
              <a:t>Are either of these what you expected?</a:t>
            </a:r>
          </a:p>
        </p:txBody>
      </p:sp>
      <p:cxnSp>
        <p:nvCxnSpPr>
          <p:cNvPr id="13" name="Straight Arrow Connector 12">
            <a:extLst>
              <a:ext uri="{FF2B5EF4-FFF2-40B4-BE49-F238E27FC236}">
                <a16:creationId xmlns:a16="http://schemas.microsoft.com/office/drawing/2014/main" id="{7F72001C-D7CB-ADA6-59E3-83C90A423EA9}"/>
              </a:ext>
            </a:extLst>
          </p:cNvPr>
          <p:cNvCxnSpPr>
            <a:cxnSpLocks/>
          </p:cNvCxnSpPr>
          <p:nvPr/>
        </p:nvCxnSpPr>
        <p:spPr>
          <a:xfrm flipH="1">
            <a:off x="7064761" y="-199381"/>
            <a:ext cx="503665" cy="835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5570851-D9AB-0F70-E310-E2D3879BC150}"/>
              </a:ext>
            </a:extLst>
          </p:cNvPr>
          <p:cNvSpPr txBox="1"/>
          <p:nvPr/>
        </p:nvSpPr>
        <p:spPr>
          <a:xfrm>
            <a:off x="7377461" y="0"/>
            <a:ext cx="503665" cy="369332"/>
          </a:xfrm>
          <a:prstGeom prst="rect">
            <a:avLst/>
          </a:prstGeom>
          <a:noFill/>
        </p:spPr>
        <p:txBody>
          <a:bodyPr wrap="square" rtlCol="0">
            <a:spAutoFit/>
          </a:bodyPr>
          <a:lstStyle/>
          <a:p>
            <a:r>
              <a:rPr lang="en-US" dirty="0" err="1"/>
              <a:t>Mr</a:t>
            </a:r>
            <a:endParaRPr lang="en-US" dirty="0"/>
          </a:p>
        </p:txBody>
      </p:sp>
      <p:pic>
        <p:nvPicPr>
          <p:cNvPr id="17" name="Picture 16">
            <a:extLst>
              <a:ext uri="{FF2B5EF4-FFF2-40B4-BE49-F238E27FC236}">
                <a16:creationId xmlns:a16="http://schemas.microsoft.com/office/drawing/2014/main" id="{172B06FA-D9A1-78BD-BE64-56B538C4B348}"/>
              </a:ext>
            </a:extLst>
          </p:cNvPr>
          <p:cNvPicPr>
            <a:picLocks noChangeAspect="1"/>
          </p:cNvPicPr>
          <p:nvPr/>
        </p:nvPicPr>
        <p:blipFill>
          <a:blip r:embed="rId4"/>
          <a:stretch>
            <a:fillRect/>
          </a:stretch>
        </p:blipFill>
        <p:spPr>
          <a:xfrm>
            <a:off x="129052" y="341385"/>
            <a:ext cx="4524259" cy="2817877"/>
          </a:xfrm>
          <a:prstGeom prst="rect">
            <a:avLst/>
          </a:prstGeom>
        </p:spPr>
      </p:pic>
      <p:sp>
        <p:nvSpPr>
          <p:cNvPr id="18" name="TextBox 17">
            <a:extLst>
              <a:ext uri="{FF2B5EF4-FFF2-40B4-BE49-F238E27FC236}">
                <a16:creationId xmlns:a16="http://schemas.microsoft.com/office/drawing/2014/main" id="{6B5E0217-D3B4-1E7D-068C-33DD9B9764FB}"/>
              </a:ext>
            </a:extLst>
          </p:cNvPr>
          <p:cNvSpPr txBox="1"/>
          <p:nvPr/>
        </p:nvSpPr>
        <p:spPr>
          <a:xfrm>
            <a:off x="869795" y="3914078"/>
            <a:ext cx="2062975" cy="369332"/>
          </a:xfrm>
          <a:prstGeom prst="rect">
            <a:avLst/>
          </a:prstGeom>
          <a:noFill/>
        </p:spPr>
        <p:txBody>
          <a:bodyPr wrap="square" rtlCol="0">
            <a:spAutoFit/>
          </a:bodyPr>
          <a:lstStyle/>
          <a:p>
            <a:r>
              <a:rPr lang="en-US" dirty="0"/>
              <a:t>Zoom out of LSMO</a:t>
            </a:r>
          </a:p>
        </p:txBody>
      </p:sp>
      <p:sp>
        <p:nvSpPr>
          <p:cNvPr id="8" name="TextBox 7">
            <a:extLst>
              <a:ext uri="{FF2B5EF4-FFF2-40B4-BE49-F238E27FC236}">
                <a16:creationId xmlns:a16="http://schemas.microsoft.com/office/drawing/2014/main" id="{909A9F26-9D1A-C6FA-A7C1-EB2B0727887D}"/>
              </a:ext>
            </a:extLst>
          </p:cNvPr>
          <p:cNvSpPr txBox="1"/>
          <p:nvPr/>
        </p:nvSpPr>
        <p:spPr>
          <a:xfrm>
            <a:off x="1003609" y="779245"/>
            <a:ext cx="1929161" cy="369332"/>
          </a:xfrm>
          <a:prstGeom prst="rect">
            <a:avLst/>
          </a:prstGeom>
          <a:noFill/>
        </p:spPr>
        <p:txBody>
          <a:bodyPr wrap="square" rtlCol="0">
            <a:spAutoFit/>
          </a:bodyPr>
          <a:lstStyle/>
          <a:p>
            <a:r>
              <a:rPr lang="en-US" dirty="0"/>
              <a:t>LSMO</a:t>
            </a:r>
          </a:p>
        </p:txBody>
      </p:sp>
      <p:sp>
        <p:nvSpPr>
          <p:cNvPr id="20" name="TextBox 19">
            <a:extLst>
              <a:ext uri="{FF2B5EF4-FFF2-40B4-BE49-F238E27FC236}">
                <a16:creationId xmlns:a16="http://schemas.microsoft.com/office/drawing/2014/main" id="{217968C2-775E-8CBB-E8EE-36426B5D564D}"/>
              </a:ext>
            </a:extLst>
          </p:cNvPr>
          <p:cNvSpPr txBox="1"/>
          <p:nvPr/>
        </p:nvSpPr>
        <p:spPr>
          <a:xfrm>
            <a:off x="129052" y="6317"/>
            <a:ext cx="4621368" cy="369332"/>
          </a:xfrm>
          <a:prstGeom prst="rect">
            <a:avLst/>
          </a:prstGeom>
          <a:noFill/>
        </p:spPr>
        <p:txBody>
          <a:bodyPr wrap="square" rtlCol="0">
            <a:spAutoFit/>
          </a:bodyPr>
          <a:lstStyle/>
          <a:p>
            <a:r>
              <a:rPr lang="en-US" b="1" dirty="0">
                <a:solidFill>
                  <a:srgbClr val="FF0000"/>
                </a:solidFill>
              </a:rPr>
              <a:t>What kind of magnetism dominates?</a:t>
            </a:r>
          </a:p>
        </p:txBody>
      </p:sp>
    </p:spTree>
    <p:extLst>
      <p:ext uri="{BB962C8B-B14F-4D97-AF65-F5344CB8AC3E}">
        <p14:creationId xmlns:p14="http://schemas.microsoft.com/office/powerpoint/2010/main" val="1139507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5B57C-5C8E-8E5A-73AA-296CEFA2CFE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CA85FDC-58BE-7029-594C-F36E9A94BFD3}"/>
              </a:ext>
            </a:extLst>
          </p:cNvPr>
          <p:cNvSpPr txBox="1"/>
          <p:nvPr/>
        </p:nvSpPr>
        <p:spPr>
          <a:xfrm>
            <a:off x="5865541" y="0"/>
            <a:ext cx="3256157" cy="738664"/>
          </a:xfrm>
          <a:prstGeom prst="rect">
            <a:avLst/>
          </a:prstGeom>
          <a:noFill/>
        </p:spPr>
        <p:txBody>
          <a:bodyPr wrap="square" rtlCol="0">
            <a:spAutoFit/>
          </a:bodyPr>
          <a:lstStyle/>
          <a:p>
            <a:pPr algn="ctr"/>
            <a:r>
              <a:rPr lang="en-US" sz="2100" b="1" dirty="0"/>
              <a:t>LSMO: NM060618-2 sample (37.7nm)</a:t>
            </a:r>
          </a:p>
        </p:txBody>
      </p:sp>
      <p:pic>
        <p:nvPicPr>
          <p:cNvPr id="3" name="Picture 2">
            <a:extLst>
              <a:ext uri="{FF2B5EF4-FFF2-40B4-BE49-F238E27FC236}">
                <a16:creationId xmlns:a16="http://schemas.microsoft.com/office/drawing/2014/main" id="{EF14828E-7651-3F95-E73D-24C7C3329ACF}"/>
              </a:ext>
            </a:extLst>
          </p:cNvPr>
          <p:cNvPicPr>
            <a:picLocks noChangeAspect="1"/>
          </p:cNvPicPr>
          <p:nvPr/>
        </p:nvPicPr>
        <p:blipFill>
          <a:blip r:embed="rId2"/>
          <a:stretch>
            <a:fillRect/>
          </a:stretch>
        </p:blipFill>
        <p:spPr>
          <a:xfrm>
            <a:off x="-1" y="54366"/>
            <a:ext cx="5623854" cy="5309371"/>
          </a:xfrm>
          <a:prstGeom prst="rect">
            <a:avLst/>
          </a:prstGeom>
        </p:spPr>
      </p:pic>
      <p:sp>
        <p:nvSpPr>
          <p:cNvPr id="11" name="TextBox 10">
            <a:extLst>
              <a:ext uri="{FF2B5EF4-FFF2-40B4-BE49-F238E27FC236}">
                <a16:creationId xmlns:a16="http://schemas.microsoft.com/office/drawing/2014/main" id="{A520E47A-F7F3-121F-57BB-9E16BE3FC717}"/>
              </a:ext>
            </a:extLst>
          </p:cNvPr>
          <p:cNvSpPr txBox="1"/>
          <p:nvPr/>
        </p:nvSpPr>
        <p:spPr>
          <a:xfrm>
            <a:off x="1175266" y="840720"/>
            <a:ext cx="1567933" cy="584775"/>
          </a:xfrm>
          <a:prstGeom prst="rect">
            <a:avLst/>
          </a:prstGeom>
          <a:noFill/>
        </p:spPr>
        <p:txBody>
          <a:bodyPr wrap="square" rtlCol="0">
            <a:spAutoFit/>
          </a:bodyPr>
          <a:lstStyle/>
          <a:p>
            <a:r>
              <a:rPr lang="en-US" sz="3200" b="1" dirty="0"/>
              <a:t>50 Oe</a:t>
            </a:r>
          </a:p>
        </p:txBody>
      </p:sp>
      <p:sp>
        <p:nvSpPr>
          <p:cNvPr id="10" name="TextBox 9">
            <a:extLst>
              <a:ext uri="{FF2B5EF4-FFF2-40B4-BE49-F238E27FC236}">
                <a16:creationId xmlns:a16="http://schemas.microsoft.com/office/drawing/2014/main" id="{2FD001BE-94C0-9C8E-B366-E1EBCDF1558F}"/>
              </a:ext>
            </a:extLst>
          </p:cNvPr>
          <p:cNvSpPr txBox="1"/>
          <p:nvPr/>
        </p:nvSpPr>
        <p:spPr>
          <a:xfrm>
            <a:off x="5754029" y="4159404"/>
            <a:ext cx="2609386" cy="369332"/>
          </a:xfrm>
          <a:prstGeom prst="rect">
            <a:avLst/>
          </a:prstGeom>
          <a:noFill/>
        </p:spPr>
        <p:txBody>
          <a:bodyPr wrap="square" rtlCol="0">
            <a:spAutoFit/>
          </a:bodyPr>
          <a:lstStyle/>
          <a:p>
            <a:pPr algn="ctr"/>
            <a:r>
              <a:rPr lang="en-US" dirty="0"/>
              <a:t>Why did Femi plot this?</a:t>
            </a:r>
          </a:p>
        </p:txBody>
      </p:sp>
    </p:spTree>
    <p:extLst>
      <p:ext uri="{BB962C8B-B14F-4D97-AF65-F5344CB8AC3E}">
        <p14:creationId xmlns:p14="http://schemas.microsoft.com/office/powerpoint/2010/main" val="1318619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01D420-8A8E-9C8F-1F2D-493588D43E1F}"/>
              </a:ext>
            </a:extLst>
          </p:cNvPr>
          <p:cNvSpPr txBox="1"/>
          <p:nvPr/>
        </p:nvSpPr>
        <p:spPr>
          <a:xfrm>
            <a:off x="3078019" y="0"/>
            <a:ext cx="6043679" cy="415498"/>
          </a:xfrm>
          <a:prstGeom prst="rect">
            <a:avLst/>
          </a:prstGeom>
          <a:noFill/>
        </p:spPr>
        <p:txBody>
          <a:bodyPr wrap="square" rtlCol="0">
            <a:spAutoFit/>
          </a:bodyPr>
          <a:lstStyle/>
          <a:p>
            <a:pPr algn="ctr"/>
            <a:r>
              <a:rPr lang="en-US" sz="2100" b="1" dirty="0"/>
              <a:t>LSMO: NM060618-2 sample (37.7nm)</a:t>
            </a:r>
          </a:p>
        </p:txBody>
      </p:sp>
      <p:pic>
        <p:nvPicPr>
          <p:cNvPr id="5" name="Picture 4">
            <a:extLst>
              <a:ext uri="{FF2B5EF4-FFF2-40B4-BE49-F238E27FC236}">
                <a16:creationId xmlns:a16="http://schemas.microsoft.com/office/drawing/2014/main" id="{DBC031A1-8A2C-72E2-867D-C16E41332483}"/>
              </a:ext>
            </a:extLst>
          </p:cNvPr>
          <p:cNvPicPr>
            <a:picLocks noChangeAspect="1"/>
          </p:cNvPicPr>
          <p:nvPr/>
        </p:nvPicPr>
        <p:blipFill>
          <a:blip r:embed="rId2"/>
          <a:stretch>
            <a:fillRect/>
          </a:stretch>
        </p:blipFill>
        <p:spPr>
          <a:xfrm>
            <a:off x="2975619" y="588387"/>
            <a:ext cx="3205429" cy="2159993"/>
          </a:xfrm>
          <a:prstGeom prst="rect">
            <a:avLst/>
          </a:prstGeom>
        </p:spPr>
      </p:pic>
      <p:pic>
        <p:nvPicPr>
          <p:cNvPr id="6" name="Picture 5">
            <a:extLst>
              <a:ext uri="{FF2B5EF4-FFF2-40B4-BE49-F238E27FC236}">
                <a16:creationId xmlns:a16="http://schemas.microsoft.com/office/drawing/2014/main" id="{767F6A0D-DE6B-4376-DF5D-04C926CB6CF8}"/>
              </a:ext>
            </a:extLst>
          </p:cNvPr>
          <p:cNvPicPr>
            <a:picLocks noChangeAspect="1"/>
          </p:cNvPicPr>
          <p:nvPr/>
        </p:nvPicPr>
        <p:blipFill>
          <a:blip r:embed="rId3"/>
          <a:stretch>
            <a:fillRect/>
          </a:stretch>
        </p:blipFill>
        <p:spPr>
          <a:xfrm>
            <a:off x="6225038" y="588387"/>
            <a:ext cx="2899497" cy="2159993"/>
          </a:xfrm>
          <a:prstGeom prst="rect">
            <a:avLst/>
          </a:prstGeom>
        </p:spPr>
      </p:pic>
      <p:pic>
        <p:nvPicPr>
          <p:cNvPr id="7" name="Picture 6">
            <a:extLst>
              <a:ext uri="{FF2B5EF4-FFF2-40B4-BE49-F238E27FC236}">
                <a16:creationId xmlns:a16="http://schemas.microsoft.com/office/drawing/2014/main" id="{D45B6981-FFFD-AFEA-F7BD-1AB4A15F2AF2}"/>
              </a:ext>
            </a:extLst>
          </p:cNvPr>
          <p:cNvPicPr>
            <a:picLocks noChangeAspect="1"/>
          </p:cNvPicPr>
          <p:nvPr/>
        </p:nvPicPr>
        <p:blipFill>
          <a:blip r:embed="rId4"/>
          <a:stretch>
            <a:fillRect/>
          </a:stretch>
        </p:blipFill>
        <p:spPr>
          <a:xfrm>
            <a:off x="-1" y="2822059"/>
            <a:ext cx="2931628" cy="2241635"/>
          </a:xfrm>
          <a:prstGeom prst="rect">
            <a:avLst/>
          </a:prstGeom>
        </p:spPr>
      </p:pic>
      <p:pic>
        <p:nvPicPr>
          <p:cNvPr id="8" name="Picture 7">
            <a:extLst>
              <a:ext uri="{FF2B5EF4-FFF2-40B4-BE49-F238E27FC236}">
                <a16:creationId xmlns:a16="http://schemas.microsoft.com/office/drawing/2014/main" id="{B20D5C51-CA42-14E1-2442-FE133180C749}"/>
              </a:ext>
            </a:extLst>
          </p:cNvPr>
          <p:cNvPicPr>
            <a:picLocks noChangeAspect="1"/>
          </p:cNvPicPr>
          <p:nvPr/>
        </p:nvPicPr>
        <p:blipFill>
          <a:blip r:embed="rId5"/>
          <a:stretch>
            <a:fillRect/>
          </a:stretch>
        </p:blipFill>
        <p:spPr>
          <a:xfrm>
            <a:off x="6022108" y="2849566"/>
            <a:ext cx="3102428" cy="2090585"/>
          </a:xfrm>
          <a:prstGeom prst="rect">
            <a:avLst/>
          </a:prstGeom>
        </p:spPr>
      </p:pic>
      <p:pic>
        <p:nvPicPr>
          <p:cNvPr id="9" name="Picture 8">
            <a:extLst>
              <a:ext uri="{FF2B5EF4-FFF2-40B4-BE49-F238E27FC236}">
                <a16:creationId xmlns:a16="http://schemas.microsoft.com/office/drawing/2014/main" id="{399B9962-3B63-4F61-B8C8-D8A20476FF3A}"/>
              </a:ext>
            </a:extLst>
          </p:cNvPr>
          <p:cNvPicPr>
            <a:picLocks noChangeAspect="1"/>
          </p:cNvPicPr>
          <p:nvPr/>
        </p:nvPicPr>
        <p:blipFill>
          <a:blip r:embed="rId6"/>
          <a:stretch>
            <a:fillRect/>
          </a:stretch>
        </p:blipFill>
        <p:spPr>
          <a:xfrm>
            <a:off x="2931629" y="2822059"/>
            <a:ext cx="3293410" cy="2219279"/>
          </a:xfrm>
          <a:prstGeom prst="rect">
            <a:avLst/>
          </a:prstGeom>
        </p:spPr>
      </p:pic>
      <p:pic>
        <p:nvPicPr>
          <p:cNvPr id="3" name="Picture 2">
            <a:extLst>
              <a:ext uri="{FF2B5EF4-FFF2-40B4-BE49-F238E27FC236}">
                <a16:creationId xmlns:a16="http://schemas.microsoft.com/office/drawing/2014/main" id="{304B3859-531D-7F8C-DAC6-6F12AAEE5918}"/>
              </a:ext>
            </a:extLst>
          </p:cNvPr>
          <p:cNvPicPr>
            <a:picLocks noChangeAspect="1"/>
          </p:cNvPicPr>
          <p:nvPr/>
        </p:nvPicPr>
        <p:blipFill>
          <a:blip r:embed="rId7"/>
          <a:stretch>
            <a:fillRect/>
          </a:stretch>
        </p:blipFill>
        <p:spPr>
          <a:xfrm>
            <a:off x="-1" y="54366"/>
            <a:ext cx="2931628" cy="2767693"/>
          </a:xfrm>
          <a:prstGeom prst="rect">
            <a:avLst/>
          </a:prstGeom>
        </p:spPr>
      </p:pic>
      <p:sp>
        <p:nvSpPr>
          <p:cNvPr id="11" name="TextBox 10">
            <a:extLst>
              <a:ext uri="{FF2B5EF4-FFF2-40B4-BE49-F238E27FC236}">
                <a16:creationId xmlns:a16="http://schemas.microsoft.com/office/drawing/2014/main" id="{29A0D485-F55A-DA18-9436-A236267A7571}"/>
              </a:ext>
            </a:extLst>
          </p:cNvPr>
          <p:cNvSpPr txBox="1"/>
          <p:nvPr/>
        </p:nvSpPr>
        <p:spPr>
          <a:xfrm>
            <a:off x="1175267" y="840720"/>
            <a:ext cx="865406" cy="300082"/>
          </a:xfrm>
          <a:prstGeom prst="rect">
            <a:avLst/>
          </a:prstGeom>
          <a:noFill/>
        </p:spPr>
        <p:txBody>
          <a:bodyPr wrap="square" rtlCol="0">
            <a:spAutoFit/>
          </a:bodyPr>
          <a:lstStyle/>
          <a:p>
            <a:r>
              <a:rPr lang="en-US" sz="1350" b="1" dirty="0"/>
              <a:t>50 Oe</a:t>
            </a:r>
          </a:p>
        </p:txBody>
      </p:sp>
      <p:sp>
        <p:nvSpPr>
          <p:cNvPr id="2" name="TextBox 1">
            <a:extLst>
              <a:ext uri="{FF2B5EF4-FFF2-40B4-BE49-F238E27FC236}">
                <a16:creationId xmlns:a16="http://schemas.microsoft.com/office/drawing/2014/main" id="{AF888C20-7F3F-E4C1-B580-A930D8F1C9E8}"/>
              </a:ext>
            </a:extLst>
          </p:cNvPr>
          <p:cNvSpPr txBox="1"/>
          <p:nvPr/>
        </p:nvSpPr>
        <p:spPr>
          <a:xfrm>
            <a:off x="1175267" y="5091201"/>
            <a:ext cx="7337502" cy="646331"/>
          </a:xfrm>
          <a:prstGeom prst="rect">
            <a:avLst/>
          </a:prstGeom>
          <a:noFill/>
        </p:spPr>
        <p:txBody>
          <a:bodyPr wrap="square" rtlCol="0">
            <a:spAutoFit/>
          </a:bodyPr>
          <a:lstStyle/>
          <a:p>
            <a:pPr algn="ctr"/>
            <a:r>
              <a:rPr lang="en-US" dirty="0"/>
              <a:t>If you are going to show both, switch the zoom in and the zoom out</a:t>
            </a:r>
          </a:p>
          <a:p>
            <a:pPr algn="ctr"/>
            <a:r>
              <a:rPr lang="en-US" dirty="0"/>
              <a:t>Does the </a:t>
            </a:r>
            <a:r>
              <a:rPr lang="en-US" dirty="0" err="1"/>
              <a:t>Mr</a:t>
            </a:r>
            <a:r>
              <a:rPr lang="en-US" dirty="0"/>
              <a:t> change with temperature beyond T&gt;350K?</a:t>
            </a:r>
          </a:p>
        </p:txBody>
      </p:sp>
    </p:spTree>
    <p:extLst>
      <p:ext uri="{BB962C8B-B14F-4D97-AF65-F5344CB8AC3E}">
        <p14:creationId xmlns:p14="http://schemas.microsoft.com/office/powerpoint/2010/main" val="354296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F5390-06C1-17F4-32AE-96121BB09216}"/>
            </a:ext>
          </a:extLst>
        </p:cNvPr>
        <p:cNvGrpSpPr/>
        <p:nvPr/>
      </p:nvGrpSpPr>
      <p:grpSpPr>
        <a:xfrm>
          <a:off x="0" y="0"/>
          <a:ext cx="0" cy="0"/>
          <a:chOff x="0" y="0"/>
          <a:chExt cx="0" cy="0"/>
        </a:xfrm>
      </p:grpSpPr>
      <p:sp>
        <p:nvSpPr>
          <p:cNvPr id="7170" name="Title 1">
            <a:extLst>
              <a:ext uri="{FF2B5EF4-FFF2-40B4-BE49-F238E27FC236}">
                <a16:creationId xmlns:a16="http://schemas.microsoft.com/office/drawing/2014/main" id="{59A48BBD-C39C-147E-80B5-C45DE1CC2069}"/>
              </a:ext>
            </a:extLst>
          </p:cNvPr>
          <p:cNvSpPr>
            <a:spLocks noGrp="1" noChangeArrowheads="1"/>
          </p:cNvSpPr>
          <p:nvPr>
            <p:ph type="title"/>
          </p:nvPr>
        </p:nvSpPr>
        <p:spPr>
          <a:xfrm>
            <a:off x="457200" y="-23812"/>
            <a:ext cx="8229600" cy="623036"/>
          </a:xfrm>
        </p:spPr>
        <p:txBody>
          <a:bodyPr>
            <a:normAutofit fontScale="90000"/>
          </a:bodyPr>
          <a:lstStyle/>
          <a:p>
            <a:pPr algn="ctr"/>
            <a:r>
              <a:rPr lang="en-US" altLang="en-US" dirty="0"/>
              <a:t>Last time: Things you might compare</a:t>
            </a:r>
          </a:p>
        </p:txBody>
      </p:sp>
      <p:sp>
        <p:nvSpPr>
          <p:cNvPr id="7171" name="Content Placeholder 2">
            <a:extLst>
              <a:ext uri="{FF2B5EF4-FFF2-40B4-BE49-F238E27FC236}">
                <a16:creationId xmlns:a16="http://schemas.microsoft.com/office/drawing/2014/main" id="{CFEF5642-519E-53A5-B5DC-2F8A471E97A8}"/>
              </a:ext>
            </a:extLst>
          </p:cNvPr>
          <p:cNvSpPr>
            <a:spLocks noGrp="1" noChangeArrowheads="1"/>
          </p:cNvSpPr>
          <p:nvPr>
            <p:ph idx="1"/>
          </p:nvPr>
        </p:nvSpPr>
        <p:spPr>
          <a:xfrm>
            <a:off x="457200" y="748563"/>
            <a:ext cx="5475249" cy="4525963"/>
          </a:xfrm>
        </p:spPr>
        <p:txBody>
          <a:bodyPr/>
          <a:lstStyle/>
          <a:p>
            <a:r>
              <a:rPr lang="en-US" altLang="en-US" dirty="0" err="1"/>
              <a:t>Ms</a:t>
            </a:r>
            <a:r>
              <a:rPr lang="en-US" altLang="en-US" dirty="0"/>
              <a:t>, </a:t>
            </a:r>
            <a:r>
              <a:rPr lang="en-US" altLang="en-US" dirty="0" err="1"/>
              <a:t>Mr</a:t>
            </a:r>
            <a:r>
              <a:rPr lang="en-US" altLang="en-US" dirty="0"/>
              <a:t>, </a:t>
            </a:r>
            <a:r>
              <a:rPr lang="en-US" altLang="en-US" dirty="0" err="1"/>
              <a:t>Hc</a:t>
            </a:r>
            <a:r>
              <a:rPr lang="en-US" altLang="en-US" dirty="0"/>
              <a:t>, one other thing here</a:t>
            </a:r>
          </a:p>
          <a:p>
            <a:r>
              <a:rPr lang="en-US" altLang="en-US" dirty="0"/>
              <a:t>This would be an example where taking more loops would help</a:t>
            </a:r>
          </a:p>
        </p:txBody>
      </p:sp>
      <p:pic>
        <p:nvPicPr>
          <p:cNvPr id="7172" name="Content Placeholder 4" descr="A graph of a diagram&#10;&#10;Description automatically generated with medium confidence">
            <a:extLst>
              <a:ext uri="{FF2B5EF4-FFF2-40B4-BE49-F238E27FC236}">
                <a16:creationId xmlns:a16="http://schemas.microsoft.com/office/drawing/2014/main" id="{054018AF-3DAE-FC55-EFF9-1878027AFE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381" y="2201977"/>
            <a:ext cx="5806068" cy="307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agnetization versus applied magnetic field curve of sample sintered at... | Download Scientific Diagram">
            <a:extLst>
              <a:ext uri="{FF2B5EF4-FFF2-40B4-BE49-F238E27FC236}">
                <a16:creationId xmlns:a16="http://schemas.microsoft.com/office/drawing/2014/main" id="{09558683-BC02-61E1-9A43-9D74F4DE33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2449" y="986746"/>
            <a:ext cx="3211551" cy="2626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5EE5EDB-C070-08AD-60D0-A8460432241D}"/>
              </a:ext>
            </a:extLst>
          </p:cNvPr>
          <p:cNvSpPr txBox="1"/>
          <p:nvPr/>
        </p:nvSpPr>
        <p:spPr>
          <a:xfrm>
            <a:off x="7917366" y="2380397"/>
            <a:ext cx="1538868" cy="646331"/>
          </a:xfrm>
          <a:prstGeom prst="rect">
            <a:avLst/>
          </a:prstGeom>
          <a:noFill/>
        </p:spPr>
        <p:txBody>
          <a:bodyPr wrap="square" rtlCol="0">
            <a:spAutoFit/>
          </a:bodyPr>
          <a:lstStyle/>
          <a:p>
            <a:r>
              <a:rPr lang="en-US" dirty="0"/>
              <a:t>When centered</a:t>
            </a:r>
          </a:p>
        </p:txBody>
      </p:sp>
    </p:spTree>
    <p:extLst>
      <p:ext uri="{BB962C8B-B14F-4D97-AF65-F5344CB8AC3E}">
        <p14:creationId xmlns:p14="http://schemas.microsoft.com/office/powerpoint/2010/main" val="198181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8A36D7A0-9C84-A37F-177A-C30B9D4F4276}"/>
              </a:ext>
            </a:extLst>
          </p:cNvPr>
          <p:cNvSpPr>
            <a:spLocks noGrp="1" noChangeArrowheads="1"/>
          </p:cNvSpPr>
          <p:nvPr>
            <p:ph type="title"/>
          </p:nvPr>
        </p:nvSpPr>
        <p:spPr>
          <a:xfrm>
            <a:off x="484188" y="604953"/>
            <a:ext cx="8229600" cy="1143000"/>
          </a:xfrm>
        </p:spPr>
        <p:txBody>
          <a:bodyPr>
            <a:normAutofit fontScale="90000"/>
          </a:bodyPr>
          <a:lstStyle/>
          <a:p>
            <a:r>
              <a:rPr lang="en-US" altLang="en-US" dirty="0"/>
              <a:t>Example 2: While magnetization data is generally useful, if we want to study spontaneous magnetization reversal, we expect two things</a:t>
            </a:r>
          </a:p>
        </p:txBody>
      </p:sp>
      <p:pic>
        <p:nvPicPr>
          <p:cNvPr id="14339" name="Picture 4">
            <a:extLst>
              <a:ext uri="{FF2B5EF4-FFF2-40B4-BE49-F238E27FC236}">
                <a16:creationId xmlns:a16="http://schemas.microsoft.com/office/drawing/2014/main" id="{0FA31649-5E67-996C-BBDC-525B8F350F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52547"/>
            <a:ext cx="4343400" cy="352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3D58214-6A40-337F-8CA4-8FE47D6D632C}"/>
              </a:ext>
            </a:extLst>
          </p:cNvPr>
          <p:cNvSpPr txBox="1"/>
          <p:nvPr/>
        </p:nvSpPr>
        <p:spPr>
          <a:xfrm>
            <a:off x="4598988" y="2662122"/>
            <a:ext cx="4419600" cy="3108325"/>
          </a:xfrm>
          <a:prstGeom prst="rect">
            <a:avLst/>
          </a:prstGeom>
          <a:noFill/>
        </p:spPr>
        <p:txBody>
          <a:bodyPr>
            <a:spAutoFit/>
          </a:bodyPr>
          <a:lstStyle/>
          <a:p>
            <a:pPr marL="514350" indent="-514350">
              <a:buFontTx/>
              <a:buAutoNum type="arabicPeriod"/>
              <a:defRPr/>
            </a:pPr>
            <a:r>
              <a:rPr lang="en-US" sz="2800" dirty="0"/>
              <a:t>A sign difference in the magnetization direction between the magnetization when cooling in a field and not</a:t>
            </a:r>
          </a:p>
          <a:p>
            <a:pPr algn="ctr">
              <a:defRPr/>
            </a:pPr>
            <a:r>
              <a:rPr lang="en-US" sz="2800" dirty="0"/>
              <a:t>(On its own, experts will be skeptical)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A7A6B1E-7CD8-5F4A-CCD1-E23D68B40055}"/>
              </a:ext>
            </a:extLst>
          </p:cNvPr>
          <p:cNvSpPr>
            <a:spLocks noGrp="1" noChangeArrowheads="1"/>
          </p:cNvSpPr>
          <p:nvPr>
            <p:ph type="title"/>
          </p:nvPr>
        </p:nvSpPr>
        <p:spPr>
          <a:xfrm>
            <a:off x="457200" y="34925"/>
            <a:ext cx="8229600" cy="1143000"/>
          </a:xfrm>
        </p:spPr>
        <p:txBody>
          <a:bodyPr>
            <a:normAutofit fontScale="90000"/>
          </a:bodyPr>
          <a:lstStyle/>
          <a:p>
            <a:r>
              <a:rPr lang="en-US" altLang="en-US" sz="4000" dirty="0"/>
              <a:t>2. Inverted loops and/or weird red region</a:t>
            </a:r>
          </a:p>
        </p:txBody>
      </p:sp>
      <p:pic>
        <p:nvPicPr>
          <p:cNvPr id="4" name="Picture 3">
            <a:extLst>
              <a:ext uri="{FF2B5EF4-FFF2-40B4-BE49-F238E27FC236}">
                <a16:creationId xmlns:a16="http://schemas.microsoft.com/office/drawing/2014/main" id="{14CA6EFE-D3FE-052A-6041-EC410E6BCA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5819"/>
            <a:ext cx="6934200"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Box 4">
            <a:extLst>
              <a:ext uri="{FF2B5EF4-FFF2-40B4-BE49-F238E27FC236}">
                <a16:creationId xmlns:a16="http://schemas.microsoft.com/office/drawing/2014/main" id="{346E241C-6200-BD69-9B47-1584C0ADB0C9}"/>
              </a:ext>
            </a:extLst>
          </p:cNvPr>
          <p:cNvSpPr txBox="1">
            <a:spLocks noChangeArrowheads="1"/>
          </p:cNvSpPr>
          <p:nvPr/>
        </p:nvSpPr>
        <p:spPr bwMode="auto">
          <a:xfrm>
            <a:off x="1257300" y="4218781"/>
            <a:ext cx="2209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latin typeface="Comic Sans MS" panose="030F0702030302020204" pitchFamily="66" charset="0"/>
              </a:rPr>
              <a:t>Also, a </a:t>
            </a:r>
            <a:r>
              <a:rPr lang="en-US" altLang="en-US" sz="1800" dirty="0">
                <a:solidFill>
                  <a:srgbClr val="FF0000"/>
                </a:solidFill>
                <a:latin typeface="Comic Sans MS" panose="030F0702030302020204" pitchFamily="66" charset="0"/>
              </a:rPr>
              <a:t>non-zero</a:t>
            </a:r>
            <a:r>
              <a:rPr lang="en-US" altLang="en-US" sz="1800" dirty="0">
                <a:latin typeface="Comic Sans MS" panose="030F0702030302020204" pitchFamily="66" charset="0"/>
              </a:rPr>
              <a:t> </a:t>
            </a:r>
            <a:r>
              <a:rPr lang="en-US" altLang="en-US" sz="1800" dirty="0">
                <a:solidFill>
                  <a:srgbClr val="FF0000"/>
                </a:solidFill>
                <a:latin typeface="Comic Sans MS" panose="030F0702030302020204" pitchFamily="66" charset="0"/>
              </a:rPr>
              <a:t>starting curve </a:t>
            </a:r>
            <a:r>
              <a:rPr lang="en-US" altLang="en-US" sz="1800" dirty="0">
                <a:latin typeface="Comic Sans MS" panose="030F0702030302020204" pitchFamily="66" charset="0"/>
              </a:rPr>
              <a:t>even at low temperatures</a:t>
            </a:r>
          </a:p>
        </p:txBody>
      </p:sp>
      <p:sp>
        <p:nvSpPr>
          <p:cNvPr id="15366" name="TextBox 7">
            <a:extLst>
              <a:ext uri="{FF2B5EF4-FFF2-40B4-BE49-F238E27FC236}">
                <a16:creationId xmlns:a16="http://schemas.microsoft.com/office/drawing/2014/main" id="{6DF52627-A461-0BA4-175C-9BD340791445}"/>
              </a:ext>
            </a:extLst>
          </p:cNvPr>
          <p:cNvSpPr txBox="1">
            <a:spLocks noChangeArrowheads="1"/>
          </p:cNvSpPr>
          <p:nvPr/>
        </p:nvSpPr>
        <p:spPr bwMode="auto">
          <a:xfrm>
            <a:off x="7897581" y="2845886"/>
            <a:ext cx="1143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dirty="0">
                <a:latin typeface="Comic Sans MS" panose="030F0702030302020204" pitchFamily="66" charset="0"/>
              </a:rPr>
              <a:t>Normal loop</a:t>
            </a:r>
          </a:p>
        </p:txBody>
      </p:sp>
      <p:grpSp>
        <p:nvGrpSpPr>
          <p:cNvPr id="2" name="Group 1">
            <a:extLst>
              <a:ext uri="{FF2B5EF4-FFF2-40B4-BE49-F238E27FC236}">
                <a16:creationId xmlns:a16="http://schemas.microsoft.com/office/drawing/2014/main" id="{2E4EE219-827F-45AE-B1E3-AF2E38C523D2}"/>
              </a:ext>
            </a:extLst>
          </p:cNvPr>
          <p:cNvGrpSpPr/>
          <p:nvPr/>
        </p:nvGrpSpPr>
        <p:grpSpPr>
          <a:xfrm>
            <a:off x="6934200" y="1022650"/>
            <a:ext cx="2192338" cy="1780710"/>
            <a:chOff x="7635875" y="3276600"/>
            <a:chExt cx="1490663" cy="1381125"/>
          </a:xfrm>
        </p:grpSpPr>
        <p:pic>
          <p:nvPicPr>
            <p:cNvPr id="15365" name="Picture 6" descr="A diagram of a graph&#10;&#10;Description automatically generated">
              <a:extLst>
                <a:ext uri="{FF2B5EF4-FFF2-40B4-BE49-F238E27FC236}">
                  <a16:creationId xmlns:a16="http://schemas.microsoft.com/office/drawing/2014/main" id="{F55049B4-80A3-0142-1D8B-120C64351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5875" y="3276600"/>
              <a:ext cx="1490663"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Shape 8">
              <a:extLst>
                <a:ext uri="{FF2B5EF4-FFF2-40B4-BE49-F238E27FC236}">
                  <a16:creationId xmlns:a16="http://schemas.microsoft.com/office/drawing/2014/main" id="{E43A4E19-CF26-53EF-9A3E-AC51E12BCDDD}"/>
                </a:ext>
              </a:extLst>
            </p:cNvPr>
            <p:cNvSpPr/>
            <p:nvPr/>
          </p:nvSpPr>
          <p:spPr>
            <a:xfrm>
              <a:off x="8272463" y="3522663"/>
              <a:ext cx="693737" cy="566737"/>
            </a:xfrm>
            <a:custGeom>
              <a:avLst/>
              <a:gdLst>
                <a:gd name="connsiteX0" fmla="*/ 0 w 694267"/>
                <a:gd name="connsiteY0" fmla="*/ 567267 h 567267"/>
                <a:gd name="connsiteX1" fmla="*/ 76200 w 694267"/>
                <a:gd name="connsiteY1" fmla="*/ 465667 h 567267"/>
                <a:gd name="connsiteX2" fmla="*/ 101600 w 694267"/>
                <a:gd name="connsiteY2" fmla="*/ 397934 h 567267"/>
                <a:gd name="connsiteX3" fmla="*/ 127000 w 694267"/>
                <a:gd name="connsiteY3" fmla="*/ 347134 h 567267"/>
                <a:gd name="connsiteX4" fmla="*/ 152400 w 694267"/>
                <a:gd name="connsiteY4" fmla="*/ 279400 h 567267"/>
                <a:gd name="connsiteX5" fmla="*/ 203200 w 694267"/>
                <a:gd name="connsiteY5" fmla="*/ 177800 h 567267"/>
                <a:gd name="connsiteX6" fmla="*/ 254000 w 694267"/>
                <a:gd name="connsiteY6" fmla="*/ 110067 h 567267"/>
                <a:gd name="connsiteX7" fmla="*/ 355600 w 694267"/>
                <a:gd name="connsiteY7" fmla="*/ 50800 h 567267"/>
                <a:gd name="connsiteX8" fmla="*/ 474134 w 694267"/>
                <a:gd name="connsiteY8" fmla="*/ 0 h 567267"/>
                <a:gd name="connsiteX9" fmla="*/ 694267 w 694267"/>
                <a:gd name="connsiteY9" fmla="*/ 0 h 56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4267" h="567267">
                  <a:moveTo>
                    <a:pt x="0" y="567267"/>
                  </a:moveTo>
                  <a:lnTo>
                    <a:pt x="76200" y="465667"/>
                  </a:lnTo>
                  <a:lnTo>
                    <a:pt x="101600" y="397934"/>
                  </a:lnTo>
                  <a:lnTo>
                    <a:pt x="127000" y="347134"/>
                  </a:lnTo>
                  <a:lnTo>
                    <a:pt x="152400" y="279400"/>
                  </a:lnTo>
                  <a:lnTo>
                    <a:pt x="203200" y="177800"/>
                  </a:lnTo>
                  <a:lnTo>
                    <a:pt x="254000" y="110067"/>
                  </a:lnTo>
                  <a:lnTo>
                    <a:pt x="355600" y="50800"/>
                  </a:lnTo>
                  <a:lnTo>
                    <a:pt x="474134" y="0"/>
                  </a:lnTo>
                  <a:lnTo>
                    <a:pt x="694267" y="0"/>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F9E3394D-9D01-12E0-2DF8-F97A14B0AAA0}"/>
              </a:ext>
            </a:extLst>
          </p:cNvPr>
          <p:cNvSpPr>
            <a:spLocks noGrp="1" noChangeArrowheads="1"/>
          </p:cNvSpPr>
          <p:nvPr>
            <p:ph type="title"/>
          </p:nvPr>
        </p:nvSpPr>
        <p:spPr>
          <a:xfrm>
            <a:off x="468351" y="0"/>
            <a:ext cx="8229600" cy="1143000"/>
          </a:xfrm>
        </p:spPr>
        <p:txBody>
          <a:bodyPr>
            <a:normAutofit fontScale="90000"/>
          </a:bodyPr>
          <a:lstStyle/>
          <a:p>
            <a:r>
              <a:rPr lang="en-US" altLang="en-US"/>
              <a:t>Things you should do with your data</a:t>
            </a:r>
            <a:br>
              <a:rPr lang="en-US" altLang="en-US"/>
            </a:br>
            <a:r>
              <a:rPr lang="en-US" altLang="en-US" sz="4000"/>
              <a:t>1. Find the Tc – Remember How?</a:t>
            </a:r>
            <a:endParaRPr lang="en-US" altLang="en-US"/>
          </a:p>
        </p:txBody>
      </p:sp>
      <p:pic>
        <p:nvPicPr>
          <p:cNvPr id="16387" name="Picture 4">
            <a:extLst>
              <a:ext uri="{FF2B5EF4-FFF2-40B4-BE49-F238E27FC236}">
                <a16:creationId xmlns:a16="http://schemas.microsoft.com/office/drawing/2014/main" id="{D576D7CD-A774-8B5B-925B-3F4B040B1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454" y="1143000"/>
            <a:ext cx="6527800" cy="423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272371-493F-6537-491A-66A3104054C3}"/>
              </a:ext>
            </a:extLst>
          </p:cNvPr>
          <p:cNvSpPr>
            <a:spLocks noGrp="1"/>
          </p:cNvSpPr>
          <p:nvPr>
            <p:ph idx="1"/>
          </p:nvPr>
        </p:nvSpPr>
        <p:spPr>
          <a:xfrm>
            <a:off x="93663" y="833438"/>
            <a:ext cx="8669337" cy="2595562"/>
          </a:xfrm>
        </p:spPr>
        <p:txBody>
          <a:bodyPr/>
          <a:lstStyle/>
          <a:p>
            <a:pPr marL="0" indent="0">
              <a:buFontTx/>
              <a:buNone/>
              <a:defRPr/>
            </a:pPr>
            <a:r>
              <a:rPr lang="en-US" sz="2800" dirty="0"/>
              <a:t>-Try to fit it		-Look at derivatives         </a:t>
            </a:r>
          </a:p>
          <a:p>
            <a:pPr marL="0" indent="0">
              <a:buFontTx/>
              <a:buNone/>
              <a:defRPr/>
            </a:pPr>
            <a:r>
              <a:rPr lang="en-US" sz="2800" dirty="0"/>
              <a:t>- Plot 1/</a:t>
            </a:r>
            <a:r>
              <a:rPr lang="en-US" altLang="en-US" sz="2800" dirty="0">
                <a:latin typeface="Comic Sans MS" panose="030F0702030302020204" pitchFamily="66" charset="0"/>
                <a:sym typeface="Symbol" panose="05050102010706020507" pitchFamily="18" charset="2"/>
              </a:rPr>
              <a:t></a:t>
            </a:r>
            <a:endParaRPr lang="en-US" sz="2800" dirty="0"/>
          </a:p>
          <a:p>
            <a:pPr marL="0" indent="0">
              <a:buFontTx/>
              <a:buNone/>
              <a:defRPr/>
            </a:pPr>
            <a:r>
              <a:rPr lang="en-US" sz="2800" dirty="0"/>
              <a:t>-If time, measure M vs H at many temps (best, costly)</a:t>
            </a:r>
          </a:p>
          <a:p>
            <a:pPr>
              <a:defRPr/>
            </a:pPr>
            <a:endParaRPr lang="en-US" sz="2800" dirty="0"/>
          </a:p>
        </p:txBody>
      </p:sp>
      <p:sp>
        <p:nvSpPr>
          <p:cNvPr id="17411" name="Title 1">
            <a:extLst>
              <a:ext uri="{FF2B5EF4-FFF2-40B4-BE49-F238E27FC236}">
                <a16:creationId xmlns:a16="http://schemas.microsoft.com/office/drawing/2014/main" id="{2F1E9902-E3EF-D055-A0A9-C4FDF721AA15}"/>
              </a:ext>
            </a:extLst>
          </p:cNvPr>
          <p:cNvSpPr>
            <a:spLocks noGrp="1" noChangeArrowheads="1"/>
          </p:cNvSpPr>
          <p:nvPr>
            <p:ph type="title"/>
          </p:nvPr>
        </p:nvSpPr>
        <p:spPr>
          <a:xfrm>
            <a:off x="11113" y="11113"/>
            <a:ext cx="6324600" cy="1081087"/>
          </a:xfrm>
        </p:spPr>
        <p:txBody>
          <a:bodyPr/>
          <a:lstStyle/>
          <a:p>
            <a:r>
              <a:rPr lang="en-US" altLang="en-US"/>
              <a:t>We try a few ways</a:t>
            </a:r>
          </a:p>
        </p:txBody>
      </p:sp>
      <p:sp>
        <p:nvSpPr>
          <p:cNvPr id="5" name="TextBox 4">
            <a:extLst>
              <a:ext uri="{FF2B5EF4-FFF2-40B4-BE49-F238E27FC236}">
                <a16:creationId xmlns:a16="http://schemas.microsoft.com/office/drawing/2014/main" id="{C53ED6F5-35AB-FA11-00B7-58B723C3B8B6}"/>
              </a:ext>
            </a:extLst>
          </p:cNvPr>
          <p:cNvSpPr txBox="1">
            <a:spLocks noChangeArrowheads="1"/>
          </p:cNvSpPr>
          <p:nvPr/>
        </p:nvSpPr>
        <p:spPr bwMode="auto">
          <a:xfrm>
            <a:off x="2074863" y="1384300"/>
            <a:ext cx="2514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latin typeface="Comic Sans MS" panose="030F0702030302020204" pitchFamily="66" charset="0"/>
              </a:rPr>
              <a:t>(M = </a:t>
            </a:r>
            <a:r>
              <a:rPr lang="en-US" altLang="en-US" sz="2800">
                <a:latin typeface="Comic Sans MS" panose="030F0702030302020204" pitchFamily="66" charset="0"/>
                <a:sym typeface="Symbol" panose="05050102010706020507" pitchFamily="18" charset="2"/>
              </a:rPr>
              <a:t></a:t>
            </a:r>
            <a:r>
              <a:rPr lang="en-US" altLang="en-US" sz="2800" baseline="-25000">
                <a:latin typeface="Comic Sans MS" panose="030F0702030302020204" pitchFamily="66" charset="0"/>
                <a:sym typeface="Symbol" panose="05050102010706020507" pitchFamily="18" charset="2"/>
              </a:rPr>
              <a:t>m </a:t>
            </a:r>
            <a:r>
              <a:rPr lang="en-US" altLang="en-US" sz="2800">
                <a:latin typeface="Comic Sans MS" panose="030F0702030302020204" pitchFamily="66" charset="0"/>
                <a:sym typeface="Symbol" panose="05050102010706020507" pitchFamily="18" charset="2"/>
              </a:rPr>
              <a:t>H)</a:t>
            </a:r>
            <a:endParaRPr lang="en-US" altLang="en-US" sz="2800">
              <a:latin typeface="Comic Sans MS" panose="030F0702030302020204" pitchFamily="66" charset="0"/>
            </a:endParaRPr>
          </a:p>
        </p:txBody>
      </p:sp>
      <p:pic>
        <p:nvPicPr>
          <p:cNvPr id="17413" name="Graphic 9">
            <a:extLst>
              <a:ext uri="{FF2B5EF4-FFF2-40B4-BE49-F238E27FC236}">
                <a16:creationId xmlns:a16="http://schemas.microsoft.com/office/drawing/2014/main" id="{E7F2BA03-5335-4969-2315-B30E8D9B7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2316163"/>
            <a:ext cx="7305675" cy="411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414" name="Object 33">
            <a:extLst>
              <a:ext uri="{FF2B5EF4-FFF2-40B4-BE49-F238E27FC236}">
                <a16:creationId xmlns:a16="http://schemas.microsoft.com/office/drawing/2014/main" id="{03B57516-D9CE-4DA5-2FA9-AF7FA35A841D}"/>
              </a:ext>
            </a:extLst>
          </p:cNvPr>
          <p:cNvGraphicFramePr>
            <a:graphicFrameLocks noChangeAspect="1"/>
          </p:cNvGraphicFramePr>
          <p:nvPr/>
        </p:nvGraphicFramePr>
        <p:xfrm>
          <a:off x="2057400" y="3438525"/>
          <a:ext cx="592138" cy="609600"/>
        </p:xfrm>
        <a:graphic>
          <a:graphicData uri="http://schemas.openxmlformats.org/presentationml/2006/ole">
            <mc:AlternateContent xmlns:mc="http://schemas.openxmlformats.org/markup-compatibility/2006">
              <mc:Choice xmlns:v="urn:schemas-microsoft-com:vml" Requires="v">
                <p:oleObj name="Equation" r:id="rId3" imgW="380835" imgH="342751" progId="Equation.3">
                  <p:embed/>
                </p:oleObj>
              </mc:Choice>
              <mc:Fallback>
                <p:oleObj name="Equation" r:id="rId3" imgW="380835" imgH="342751" progId="Equation.3">
                  <p:embed/>
                  <p:pic>
                    <p:nvPicPr>
                      <p:cNvPr id="17414" name="Object 33">
                        <a:extLst>
                          <a:ext uri="{FF2B5EF4-FFF2-40B4-BE49-F238E27FC236}">
                            <a16:creationId xmlns:a16="http://schemas.microsoft.com/office/drawing/2014/main" id="{03B57516-D9CE-4DA5-2FA9-AF7FA35A84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438525"/>
                        <a:ext cx="592138" cy="609600"/>
                      </a:xfrm>
                      <a:prstGeom prst="rect">
                        <a:avLst/>
                      </a:prstGeom>
                      <a:noFill/>
                      <a:ln w="9525">
                        <a:solidFill>
                          <a:srgbClr val="007A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415" name="Object 38">
            <a:extLst>
              <a:ext uri="{FF2B5EF4-FFF2-40B4-BE49-F238E27FC236}">
                <a16:creationId xmlns:a16="http://schemas.microsoft.com/office/drawing/2014/main" id="{94E16ACC-EEF3-23B9-9D73-4CFAE1A1C827}"/>
              </a:ext>
            </a:extLst>
          </p:cNvPr>
          <p:cNvGraphicFramePr>
            <a:graphicFrameLocks noChangeAspect="1"/>
          </p:cNvGraphicFramePr>
          <p:nvPr/>
        </p:nvGraphicFramePr>
        <p:xfrm>
          <a:off x="4953000" y="3209925"/>
          <a:ext cx="762000" cy="709613"/>
        </p:xfrm>
        <a:graphic>
          <a:graphicData uri="http://schemas.openxmlformats.org/presentationml/2006/ole">
            <mc:AlternateContent xmlns:mc="http://schemas.openxmlformats.org/markup-compatibility/2006">
              <mc:Choice xmlns:v="urn:schemas-microsoft-com:vml" Requires="v">
                <p:oleObj name="Equation" r:id="rId5" imgW="558558" imgH="355446" progId="Equation.3">
                  <p:embed/>
                </p:oleObj>
              </mc:Choice>
              <mc:Fallback>
                <p:oleObj name="Equation" r:id="rId5" imgW="558558" imgH="355446" progId="Equation.3">
                  <p:embed/>
                  <p:pic>
                    <p:nvPicPr>
                      <p:cNvPr id="17415" name="Object 38">
                        <a:extLst>
                          <a:ext uri="{FF2B5EF4-FFF2-40B4-BE49-F238E27FC236}">
                            <a16:creationId xmlns:a16="http://schemas.microsoft.com/office/drawing/2014/main" id="{94E16ACC-EEF3-23B9-9D73-4CFAE1A1C8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3209925"/>
                        <a:ext cx="762000" cy="709613"/>
                      </a:xfrm>
                      <a:prstGeom prst="rect">
                        <a:avLst/>
                      </a:prstGeom>
                      <a:noFill/>
                      <a:ln w="9525">
                        <a:solidFill>
                          <a:srgbClr val="0D0D86"/>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a:extLst>
              <a:ext uri="{FF2B5EF4-FFF2-40B4-BE49-F238E27FC236}">
                <a16:creationId xmlns:a16="http://schemas.microsoft.com/office/drawing/2014/main" id="{385D8434-9ACD-DBE4-18E9-7A6592BBD3BC}"/>
              </a:ext>
            </a:extLst>
          </p:cNvPr>
          <p:cNvSpPr txBox="1">
            <a:spLocks noChangeArrowheads="1"/>
          </p:cNvSpPr>
          <p:nvPr/>
        </p:nvSpPr>
        <p:spPr bwMode="auto">
          <a:xfrm>
            <a:off x="5730875" y="3057525"/>
            <a:ext cx="2516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solidFill>
                  <a:srgbClr val="0D0D86"/>
                </a:solidFill>
                <a:latin typeface="Comic Sans MS" panose="030F0702030302020204" pitchFamily="66" charset="0"/>
              </a:rPr>
              <a:t>Curie-Weiss Law:</a:t>
            </a:r>
          </a:p>
          <a:p>
            <a:pPr algn="ctr">
              <a:spcBef>
                <a:spcPct val="0"/>
              </a:spcBef>
              <a:buFontTx/>
              <a:buNone/>
            </a:pPr>
            <a:r>
              <a:rPr lang="en-US" altLang="en-US" sz="1800">
                <a:solidFill>
                  <a:srgbClr val="0D0D86"/>
                </a:solidFill>
                <a:latin typeface="Comic Sans MS" panose="030F0702030302020204" pitchFamily="66" charset="0"/>
              </a:rPr>
              <a:t>ferromagnetic Curie temperature </a:t>
            </a:r>
            <a:r>
              <a:rPr lang="el-GR" altLang="en-US" sz="1800" i="1">
                <a:solidFill>
                  <a:srgbClr val="0D0D86"/>
                </a:solidFill>
                <a:latin typeface="Comic Sans MS" panose="030F0702030302020204" pitchFamily="66" charset="0"/>
                <a:cs typeface="Tahoma" panose="020B0604030504040204" pitchFamily="34" charset="0"/>
              </a:rPr>
              <a:t>θ</a:t>
            </a:r>
            <a:endParaRPr lang="en-US" altLang="en-US" sz="1800" i="1">
              <a:solidFill>
                <a:srgbClr val="0D0D86"/>
              </a:solidFill>
              <a:latin typeface="Comic Sans MS" panose="030F0702030302020204" pitchFamily="66" charset="0"/>
            </a:endParaRPr>
          </a:p>
        </p:txBody>
      </p:sp>
      <p:sp>
        <p:nvSpPr>
          <p:cNvPr id="10" name="TextBox 9">
            <a:extLst>
              <a:ext uri="{FF2B5EF4-FFF2-40B4-BE49-F238E27FC236}">
                <a16:creationId xmlns:a16="http://schemas.microsoft.com/office/drawing/2014/main" id="{8A40165A-7DAD-14BD-5B90-64A5DA172AD6}"/>
              </a:ext>
            </a:extLst>
          </p:cNvPr>
          <p:cNvSpPr txBox="1">
            <a:spLocks noChangeArrowheads="1"/>
          </p:cNvSpPr>
          <p:nvPr/>
        </p:nvSpPr>
        <p:spPr bwMode="auto">
          <a:xfrm>
            <a:off x="798513" y="4021138"/>
            <a:ext cx="2516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solidFill>
                  <a:srgbClr val="007A00"/>
                </a:solidFill>
                <a:latin typeface="Comic Sans MS" panose="030F0702030302020204" pitchFamily="66" charset="0"/>
              </a:rPr>
              <a:t>Curie Law</a:t>
            </a:r>
            <a:endParaRPr lang="en-US" altLang="en-US" sz="1800" i="1">
              <a:solidFill>
                <a:srgbClr val="007A00"/>
              </a:solidFill>
              <a:latin typeface="Comic Sans MS" panose="030F0702030302020204" pitchFamily="66" charset="0"/>
            </a:endParaRPr>
          </a:p>
        </p:txBody>
      </p:sp>
      <p:sp>
        <p:nvSpPr>
          <p:cNvPr id="13" name="TextBox 12">
            <a:extLst>
              <a:ext uri="{FF2B5EF4-FFF2-40B4-BE49-F238E27FC236}">
                <a16:creationId xmlns:a16="http://schemas.microsoft.com/office/drawing/2014/main" id="{089A92DB-EBFE-8D70-BD02-5B55DA431722}"/>
              </a:ext>
            </a:extLst>
          </p:cNvPr>
          <p:cNvSpPr txBox="1">
            <a:spLocks noChangeArrowheads="1"/>
          </p:cNvSpPr>
          <p:nvPr/>
        </p:nvSpPr>
        <p:spPr bwMode="auto">
          <a:xfrm>
            <a:off x="2209800" y="6037263"/>
            <a:ext cx="594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7C007C"/>
                </a:solidFill>
                <a:latin typeface="Comic Sans MS" panose="030F0702030302020204" pitchFamily="66" charset="0"/>
              </a:rPr>
              <a:t>Independent of temperature (depends on H field)</a:t>
            </a:r>
          </a:p>
        </p:txBody>
      </p:sp>
      <p:pic>
        <p:nvPicPr>
          <p:cNvPr id="17419" name="Picture 3">
            <a:extLst>
              <a:ext uri="{FF2B5EF4-FFF2-40B4-BE49-F238E27FC236}">
                <a16:creationId xmlns:a16="http://schemas.microsoft.com/office/drawing/2014/main" id="{342CAFF7-585A-1F1C-7DE8-C0351CFAAF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3886200"/>
            <a:ext cx="22336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5DACE989-74FE-5A50-5F9D-3BFA5ABDC09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271463"/>
            <a:ext cx="2878138"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p:bldP spid="10"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3367477-D690-DCF1-83DD-BF4EE694CC16}"/>
              </a:ext>
            </a:extLst>
          </p:cNvPr>
          <p:cNvSpPr>
            <a:spLocks noGrp="1" noChangeArrowheads="1"/>
          </p:cNvSpPr>
          <p:nvPr>
            <p:ph type="title"/>
          </p:nvPr>
        </p:nvSpPr>
        <p:spPr>
          <a:xfrm>
            <a:off x="0" y="164404"/>
            <a:ext cx="9144000" cy="1325563"/>
          </a:xfrm>
        </p:spPr>
        <p:txBody>
          <a:bodyPr>
            <a:normAutofit fontScale="90000"/>
          </a:bodyPr>
          <a:lstStyle/>
          <a:p>
            <a:pPr algn="ctr"/>
            <a:r>
              <a:rPr lang="en-US" altLang="en-US" dirty="0"/>
              <a:t>You Might Be Able to See Variations by Comparing and Contrasting Your Films to Similar Ones</a:t>
            </a:r>
          </a:p>
        </p:txBody>
      </p:sp>
      <p:sp>
        <p:nvSpPr>
          <p:cNvPr id="3" name="Content Placeholder 2">
            <a:extLst>
              <a:ext uri="{FF2B5EF4-FFF2-40B4-BE49-F238E27FC236}">
                <a16:creationId xmlns:a16="http://schemas.microsoft.com/office/drawing/2014/main" id="{1716ADA0-4E9A-362D-A887-4C94E2F3E1DB}"/>
              </a:ext>
            </a:extLst>
          </p:cNvPr>
          <p:cNvSpPr>
            <a:spLocks noGrp="1"/>
          </p:cNvSpPr>
          <p:nvPr>
            <p:ph idx="1"/>
          </p:nvPr>
        </p:nvSpPr>
        <p:spPr/>
        <p:txBody>
          <a:bodyPr>
            <a:normAutofit/>
          </a:bodyPr>
          <a:lstStyle/>
          <a:p>
            <a:pPr marL="0" indent="0">
              <a:buFontTx/>
              <a:buNone/>
              <a:defRPr/>
            </a:pPr>
            <a:r>
              <a:rPr lang="en-US" dirty="0"/>
              <a:t>What should you compare with?</a:t>
            </a:r>
          </a:p>
          <a:p>
            <a:pPr>
              <a:defRPr/>
            </a:pPr>
            <a:r>
              <a:rPr lang="en-US" dirty="0"/>
              <a:t>It could be a similar sample (ex. </a:t>
            </a:r>
            <a:r>
              <a:rPr lang="en-US" dirty="0" err="1"/>
              <a:t>FeS</a:t>
            </a:r>
            <a:r>
              <a:rPr lang="en-US" dirty="0"/>
              <a:t>/</a:t>
            </a:r>
            <a:r>
              <a:rPr lang="en-US" dirty="0" err="1"/>
              <a:t>FeSe</a:t>
            </a:r>
            <a:r>
              <a:rPr lang="en-US" dirty="0"/>
              <a:t>/</a:t>
            </a:r>
            <a:r>
              <a:rPr lang="en-US" dirty="0" err="1"/>
              <a:t>FeTe</a:t>
            </a:r>
            <a:r>
              <a:rPr lang="en-US" dirty="0"/>
              <a:t>)</a:t>
            </a:r>
          </a:p>
          <a:p>
            <a:pPr>
              <a:defRPr/>
            </a:pPr>
            <a:r>
              <a:rPr lang="en-US" dirty="0"/>
              <a:t>A different thickness</a:t>
            </a:r>
          </a:p>
          <a:p>
            <a:pPr>
              <a:defRPr/>
            </a:pPr>
            <a:r>
              <a:rPr lang="en-US" dirty="0"/>
              <a:t>Or other stuff you find in the literature</a:t>
            </a:r>
          </a:p>
          <a:p>
            <a:pPr>
              <a:defRPr/>
            </a:pPr>
            <a:endParaRPr lang="en-US" sz="1400" dirty="0"/>
          </a:p>
          <a:p>
            <a:pPr marL="0" indent="0" algn="ctr">
              <a:buFontTx/>
              <a:buNone/>
              <a:defRPr/>
            </a:pPr>
            <a:r>
              <a:rPr lang="en-US" sz="2900" dirty="0">
                <a:solidFill>
                  <a:srgbClr val="FF0000"/>
                </a:solidFill>
              </a:rPr>
              <a:t>To publish something, you need to create a story that you can back up around your findings. </a:t>
            </a:r>
          </a:p>
          <a:p>
            <a:pPr>
              <a:defRPr/>
            </a:pPr>
            <a:endParaRPr lang="en-US" sz="2900" dirty="0"/>
          </a:p>
          <a:p>
            <a:pPr marL="0" indent="0">
              <a:buFontTx/>
              <a:buNone/>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3F09734F-D7C3-C025-6006-4E4205930DC7}"/>
              </a:ext>
            </a:extLst>
          </p:cNvPr>
          <p:cNvSpPr>
            <a:spLocks noGrp="1" noChangeArrowheads="1"/>
          </p:cNvSpPr>
          <p:nvPr>
            <p:ph type="title"/>
          </p:nvPr>
        </p:nvSpPr>
        <p:spPr>
          <a:xfrm>
            <a:off x="3813175" y="897677"/>
            <a:ext cx="5364163" cy="1143000"/>
          </a:xfrm>
        </p:spPr>
        <p:txBody>
          <a:bodyPr>
            <a:normAutofit fontScale="90000"/>
          </a:bodyPr>
          <a:lstStyle/>
          <a:p>
            <a:r>
              <a:rPr lang="en-US" altLang="en-US" sz="4000" dirty="0"/>
              <a:t>Do NOT limit your comparison to only the critical temperature!</a:t>
            </a:r>
            <a:br>
              <a:rPr lang="en-US" altLang="en-US" sz="4000" dirty="0"/>
            </a:br>
            <a:br>
              <a:rPr lang="en-US" altLang="en-US" sz="4000" dirty="0"/>
            </a:br>
            <a:r>
              <a:rPr lang="en-US" altLang="en-US" sz="3600" dirty="0"/>
              <a:t>What are other things that change?</a:t>
            </a:r>
            <a:endParaRPr lang="en-US" altLang="en-US" sz="4000" dirty="0"/>
          </a:p>
        </p:txBody>
      </p:sp>
      <p:pic>
        <p:nvPicPr>
          <p:cNvPr id="19459" name="Picture 4">
            <a:extLst>
              <a:ext uri="{FF2B5EF4-FFF2-40B4-BE49-F238E27FC236}">
                <a16:creationId xmlns:a16="http://schemas.microsoft.com/office/drawing/2014/main" id="{A89B5639-07CF-7B1F-5101-EFA8BB21DD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3175" y="2855453"/>
            <a:ext cx="505142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3">
            <a:extLst>
              <a:ext uri="{FF2B5EF4-FFF2-40B4-BE49-F238E27FC236}">
                <a16:creationId xmlns:a16="http://schemas.microsoft.com/office/drawing/2014/main" id="{6B041555-953F-C069-4DCF-D6CE11C98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310384"/>
            <a:ext cx="3800475"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Box 5">
            <a:extLst>
              <a:ext uri="{FF2B5EF4-FFF2-40B4-BE49-F238E27FC236}">
                <a16:creationId xmlns:a16="http://schemas.microsoft.com/office/drawing/2014/main" id="{63DE821B-1FC8-921B-2DE2-94F6D78EC210}"/>
              </a:ext>
            </a:extLst>
          </p:cNvPr>
          <p:cNvSpPr txBox="1">
            <a:spLocks noChangeArrowheads="1"/>
          </p:cNvSpPr>
          <p:nvPr/>
        </p:nvSpPr>
        <p:spPr bwMode="auto">
          <a:xfrm>
            <a:off x="1651000" y="-14707"/>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LSMO</a:t>
            </a:r>
          </a:p>
        </p:txBody>
      </p:sp>
      <p:sp>
        <p:nvSpPr>
          <p:cNvPr id="19462" name="TextBox 6">
            <a:extLst>
              <a:ext uri="{FF2B5EF4-FFF2-40B4-BE49-F238E27FC236}">
                <a16:creationId xmlns:a16="http://schemas.microsoft.com/office/drawing/2014/main" id="{3E24B245-41EA-2C37-F201-F78BD4E8B725}"/>
              </a:ext>
            </a:extLst>
          </p:cNvPr>
          <p:cNvSpPr txBox="1">
            <a:spLocks noChangeArrowheads="1"/>
          </p:cNvSpPr>
          <p:nvPr/>
        </p:nvSpPr>
        <p:spPr bwMode="auto">
          <a:xfrm>
            <a:off x="6934200" y="390479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latin typeface="Comic Sans MS" panose="030F0702030302020204" pitchFamily="66" charset="0"/>
              </a:rPr>
              <a:t>LMO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4C4793B8-7539-5AB6-C886-5F4DF2B891B9}"/>
              </a:ext>
            </a:extLst>
          </p:cNvPr>
          <p:cNvSpPr>
            <a:spLocks noGrp="1" noChangeArrowheads="1"/>
          </p:cNvSpPr>
          <p:nvPr>
            <p:ph type="title"/>
          </p:nvPr>
        </p:nvSpPr>
        <p:spPr>
          <a:xfrm>
            <a:off x="66907" y="298219"/>
            <a:ext cx="9144000" cy="1325563"/>
          </a:xfrm>
        </p:spPr>
        <p:txBody>
          <a:bodyPr>
            <a:noAutofit/>
          </a:bodyPr>
          <a:lstStyle/>
          <a:p>
            <a:r>
              <a:rPr lang="en-US" altLang="en-US" sz="3300" dirty="0"/>
              <a:t>When you have enough films, it is wise to try everything you can think of and see if you see a trend. If you don’t have many samples, what else could you try? </a:t>
            </a:r>
          </a:p>
        </p:txBody>
      </p:sp>
      <p:pic>
        <p:nvPicPr>
          <p:cNvPr id="20483" name="Picture 4">
            <a:extLst>
              <a:ext uri="{FF2B5EF4-FFF2-40B4-BE49-F238E27FC236}">
                <a16:creationId xmlns:a16="http://schemas.microsoft.com/office/drawing/2014/main" id="{96F84960-9E10-F18A-9663-FF864BB78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486" y="1471884"/>
            <a:ext cx="6400800"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a:extLst>
              <a:ext uri="{FF2B5EF4-FFF2-40B4-BE49-F238E27FC236}">
                <a16:creationId xmlns:a16="http://schemas.microsoft.com/office/drawing/2014/main" id="{BD6AD403-F6D2-6394-B682-5DD4981CD0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8" y="305343"/>
            <a:ext cx="8401050"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6">
            <a:extLst>
              <a:ext uri="{FF2B5EF4-FFF2-40B4-BE49-F238E27FC236}">
                <a16:creationId xmlns:a16="http://schemas.microsoft.com/office/drawing/2014/main" id="{37BE632F-8962-91D3-14A3-23A94AA30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813718"/>
            <a:ext cx="3652838" cy="268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itle 1">
            <a:extLst>
              <a:ext uri="{FF2B5EF4-FFF2-40B4-BE49-F238E27FC236}">
                <a16:creationId xmlns:a16="http://schemas.microsoft.com/office/drawing/2014/main" id="{EB489AB7-FD62-6107-9946-AF4F32EA2107}"/>
              </a:ext>
            </a:extLst>
          </p:cNvPr>
          <p:cNvSpPr>
            <a:spLocks noGrp="1" noChangeArrowheads="1"/>
          </p:cNvSpPr>
          <p:nvPr>
            <p:ph type="title"/>
          </p:nvPr>
        </p:nvSpPr>
        <p:spPr>
          <a:xfrm>
            <a:off x="0" y="-151294"/>
            <a:ext cx="9144000" cy="715963"/>
          </a:xfrm>
        </p:spPr>
        <p:txBody>
          <a:bodyPr>
            <a:noAutofit/>
          </a:bodyPr>
          <a:lstStyle/>
          <a:p>
            <a:r>
              <a:rPr lang="en-US" altLang="en-US" sz="3100" dirty="0"/>
              <a:t>No, really. EVERYTHING!!! How do you pick what to use?</a:t>
            </a:r>
          </a:p>
        </p:txBody>
      </p:sp>
      <p:pic>
        <p:nvPicPr>
          <p:cNvPr id="21509" name="Picture 8">
            <a:extLst>
              <a:ext uri="{FF2B5EF4-FFF2-40B4-BE49-F238E27FC236}">
                <a16:creationId xmlns:a16="http://schemas.microsoft.com/office/drawing/2014/main" id="{1AA02F4C-05A7-EFE8-5B0A-6667E406CC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9038" y="4008981"/>
            <a:ext cx="51863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0">
            <a:extLst>
              <a:ext uri="{FF2B5EF4-FFF2-40B4-BE49-F238E27FC236}">
                <a16:creationId xmlns:a16="http://schemas.microsoft.com/office/drawing/2014/main" id="{1386B3AE-3144-15B3-BCDE-AE5AAF5F87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2548481"/>
            <a:ext cx="37338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1">
            <a:extLst>
              <a:ext uri="{FF2B5EF4-FFF2-40B4-BE49-F238E27FC236}">
                <a16:creationId xmlns:a16="http://schemas.microsoft.com/office/drawing/2014/main" id="{87C4C58B-9231-1CE4-3730-C3FE793B73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00" y="2442118"/>
            <a:ext cx="19177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TextBox 12">
            <a:extLst>
              <a:ext uri="{FF2B5EF4-FFF2-40B4-BE49-F238E27FC236}">
                <a16:creationId xmlns:a16="http://schemas.microsoft.com/office/drawing/2014/main" id="{275C4B49-C229-C7CE-2852-6CBB889F203D}"/>
              </a:ext>
            </a:extLst>
          </p:cNvPr>
          <p:cNvSpPr txBox="1">
            <a:spLocks noChangeArrowheads="1"/>
          </p:cNvSpPr>
          <p:nvPr/>
        </p:nvSpPr>
        <p:spPr bwMode="auto">
          <a:xfrm>
            <a:off x="-357188" y="2426243"/>
            <a:ext cx="284797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latin typeface="Times New Roman" panose="02020603050405020304" pitchFamily="18" charset="0"/>
                <a:ea typeface="Calibri" panose="020F0502020204030204" pitchFamily="34" charset="0"/>
                <a:cs typeface="Times New Roman" panose="02020603050405020304" pitchFamily="18" charset="0"/>
              </a:rPr>
              <a:t>XRR</a:t>
            </a:r>
            <a:endParaRPr lang="en-US" altLang="en-US" sz="2000">
              <a:latin typeface="Comic Sans MS" panose="030F0702030302020204" pitchFamily="66" charset="0"/>
              <a:ea typeface="Calibri" panose="020F0502020204030204" pitchFamily="34" charset="0"/>
              <a:cs typeface="Times New Roman" panose="02020603050405020304" pitchFamily="18" charset="0"/>
            </a:endParaRPr>
          </a:p>
        </p:txBody>
      </p:sp>
      <p:sp>
        <p:nvSpPr>
          <p:cNvPr id="21513" name="TextBox 13">
            <a:extLst>
              <a:ext uri="{FF2B5EF4-FFF2-40B4-BE49-F238E27FC236}">
                <a16:creationId xmlns:a16="http://schemas.microsoft.com/office/drawing/2014/main" id="{0C0300F3-D74C-BC59-4F97-4F485D76A346}"/>
              </a:ext>
            </a:extLst>
          </p:cNvPr>
          <p:cNvSpPr txBox="1">
            <a:spLocks noChangeArrowheads="1"/>
          </p:cNvSpPr>
          <p:nvPr/>
        </p:nvSpPr>
        <p:spPr bwMode="auto">
          <a:xfrm>
            <a:off x="2613025" y="2927893"/>
            <a:ext cx="2846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latin typeface="Times New Roman" panose="02020603050405020304" pitchFamily="18" charset="0"/>
                <a:ea typeface="Calibri" panose="020F0502020204030204" pitchFamily="34" charset="0"/>
                <a:cs typeface="Times New Roman" panose="02020603050405020304" pitchFamily="18" charset="0"/>
              </a:rPr>
              <a:t>XRD</a:t>
            </a:r>
            <a:endParaRPr lang="en-US" altLang="en-US" sz="2000">
              <a:latin typeface="Comic Sans MS" panose="030F0702030302020204" pitchFamily="66" charset="0"/>
              <a:ea typeface="Calibri" panose="020F0502020204030204" pitchFamily="34" charset="0"/>
              <a:cs typeface="Times New Roman" panose="02020603050405020304" pitchFamily="18" charset="0"/>
            </a:endParaRPr>
          </a:p>
        </p:txBody>
      </p:sp>
      <p:sp>
        <p:nvSpPr>
          <p:cNvPr id="21514" name="TextBox 14">
            <a:extLst>
              <a:ext uri="{FF2B5EF4-FFF2-40B4-BE49-F238E27FC236}">
                <a16:creationId xmlns:a16="http://schemas.microsoft.com/office/drawing/2014/main" id="{27A14AB4-C375-2568-3074-B9ECE8196CCC}"/>
              </a:ext>
            </a:extLst>
          </p:cNvPr>
          <p:cNvSpPr txBox="1">
            <a:spLocks noChangeArrowheads="1"/>
          </p:cNvSpPr>
          <p:nvPr/>
        </p:nvSpPr>
        <p:spPr bwMode="auto">
          <a:xfrm>
            <a:off x="7924800" y="2862806"/>
            <a:ext cx="1385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latin typeface="Times New Roman" panose="02020603050405020304" pitchFamily="18" charset="0"/>
                <a:ea typeface="Calibri" panose="020F0502020204030204" pitchFamily="34" charset="0"/>
                <a:cs typeface="Times New Roman" panose="02020603050405020304" pitchFamily="18" charset="0"/>
              </a:rPr>
              <a:t>Analysis from XRD</a:t>
            </a:r>
            <a:endParaRPr lang="en-US" altLang="en-US" sz="2000">
              <a:latin typeface="Comic Sans MS" panose="030F0702030302020204" pitchFamily="66" charset="0"/>
              <a:ea typeface="Calibri" panose="020F0502020204030204" pitchFamily="34"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5E26D7BC-B244-1B24-1815-330396DA23C5}"/>
              </a:ext>
            </a:extLst>
          </p:cNvPr>
          <p:cNvSpPr>
            <a:spLocks noGrp="1" noChangeArrowheads="1"/>
          </p:cNvSpPr>
          <p:nvPr>
            <p:ph type="title"/>
          </p:nvPr>
        </p:nvSpPr>
        <p:spPr/>
        <p:txBody>
          <a:bodyPr/>
          <a:lstStyle/>
          <a:p>
            <a:r>
              <a:rPr lang="en-US" altLang="en-US"/>
              <a:t>How Do You Make A Story?</a:t>
            </a:r>
          </a:p>
        </p:txBody>
      </p:sp>
      <p:sp>
        <p:nvSpPr>
          <p:cNvPr id="3" name="Content Placeholder 2">
            <a:extLst>
              <a:ext uri="{FF2B5EF4-FFF2-40B4-BE49-F238E27FC236}">
                <a16:creationId xmlns:a16="http://schemas.microsoft.com/office/drawing/2014/main" id="{24DA6B84-0B4F-C0DE-6500-75A7130E6171}"/>
              </a:ext>
            </a:extLst>
          </p:cNvPr>
          <p:cNvSpPr>
            <a:spLocks noGrp="1" noChangeArrowheads="1"/>
          </p:cNvSpPr>
          <p:nvPr>
            <p:ph idx="1"/>
          </p:nvPr>
        </p:nvSpPr>
        <p:spPr/>
        <p:txBody>
          <a:bodyPr/>
          <a:lstStyle/>
          <a:p>
            <a:r>
              <a:rPr lang="en-US" altLang="en-US"/>
              <a:t>It’s tricky, and you get better at it with practice but having many comparisons help</a:t>
            </a:r>
          </a:p>
          <a:p>
            <a:r>
              <a:rPr lang="en-US" altLang="en-US"/>
              <a:t>And sometimes it’s still not obvious.</a:t>
            </a:r>
          </a:p>
          <a:p>
            <a:r>
              <a:rPr lang="en-US" altLang="en-US"/>
              <a:t>Let me show you what I do with that mess of data when I present it to an expert audience.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a:extLst>
              <a:ext uri="{FF2B5EF4-FFF2-40B4-BE49-F238E27FC236}">
                <a16:creationId xmlns:a16="http://schemas.microsoft.com/office/drawing/2014/main" id="{CED46AB0-48D5-7287-6E2E-7A8C1CB02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25" y="1289050"/>
            <a:ext cx="40417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5">
            <a:extLst>
              <a:ext uri="{FF2B5EF4-FFF2-40B4-BE49-F238E27FC236}">
                <a16:creationId xmlns:a16="http://schemas.microsoft.com/office/drawing/2014/main" id="{41E6BB53-471A-0390-0812-F1C23CAA5A15}"/>
              </a:ext>
            </a:extLst>
          </p:cNvPr>
          <p:cNvSpPr>
            <a:spLocks noChangeArrowheads="1"/>
          </p:cNvSpPr>
          <p:nvPr/>
        </p:nvSpPr>
        <p:spPr bwMode="auto">
          <a:xfrm>
            <a:off x="0" y="0"/>
            <a:ext cx="9144000" cy="838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Comic Sans MS" panose="030F0702030302020204" pitchFamily="66" charset="0"/>
            </a:endParaRPr>
          </a:p>
        </p:txBody>
      </p:sp>
      <p:pic>
        <p:nvPicPr>
          <p:cNvPr id="23556" name="Picture 6">
            <a:extLst>
              <a:ext uri="{FF2B5EF4-FFF2-40B4-BE49-F238E27FC236}">
                <a16:creationId xmlns:a16="http://schemas.microsoft.com/office/drawing/2014/main" id="{BE35B39F-FD5A-94B0-AEA2-BD9B353137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0" y="7620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7">
            <a:extLst>
              <a:ext uri="{FF2B5EF4-FFF2-40B4-BE49-F238E27FC236}">
                <a16:creationId xmlns:a16="http://schemas.microsoft.com/office/drawing/2014/main" id="{E856382E-AF87-097D-8B97-8CD32A3C2F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7620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8">
            <a:extLst>
              <a:ext uri="{FF2B5EF4-FFF2-40B4-BE49-F238E27FC236}">
                <a16:creationId xmlns:a16="http://schemas.microsoft.com/office/drawing/2014/main" id="{87E1CE0D-CEDB-96B8-13E2-BD09328CC7A2}"/>
              </a:ext>
            </a:extLst>
          </p:cNvPr>
          <p:cNvSpPr txBox="1">
            <a:spLocks noChangeArrowheads="1"/>
          </p:cNvSpPr>
          <p:nvPr/>
        </p:nvSpPr>
        <p:spPr bwMode="auto">
          <a:xfrm>
            <a:off x="838200" y="0"/>
            <a:ext cx="7467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400">
                <a:solidFill>
                  <a:srgbClr val="FFCC00"/>
                </a:solidFill>
                <a:latin typeface="Comic Sans MS" panose="030F0702030302020204" pitchFamily="66" charset="0"/>
              </a:rPr>
              <a:t>Why Negative?</a:t>
            </a:r>
            <a:endParaRPr lang="en-US" altLang="en-US" sz="4400" b="1">
              <a:solidFill>
                <a:srgbClr val="FFCC00"/>
              </a:solidFill>
              <a:latin typeface="Comic Sans MS" panose="030F0702030302020204" pitchFamily="66" charset="0"/>
            </a:endParaRPr>
          </a:p>
        </p:txBody>
      </p:sp>
      <p:sp>
        <p:nvSpPr>
          <p:cNvPr id="7" name="Rectangle 6">
            <a:extLst>
              <a:ext uri="{FF2B5EF4-FFF2-40B4-BE49-F238E27FC236}">
                <a16:creationId xmlns:a16="http://schemas.microsoft.com/office/drawing/2014/main" id="{3ECE9133-89BF-330D-F6E4-5CF6B089F927}"/>
              </a:ext>
            </a:extLst>
          </p:cNvPr>
          <p:cNvSpPr/>
          <p:nvPr/>
        </p:nvSpPr>
        <p:spPr>
          <a:xfrm>
            <a:off x="522288" y="3429000"/>
            <a:ext cx="8164512" cy="3416300"/>
          </a:xfrm>
          <a:prstGeom prst="rect">
            <a:avLst/>
          </a:prstGeom>
        </p:spPr>
        <p:txBody>
          <a:bodyPr>
            <a:spAutoFit/>
          </a:bodyPr>
          <a:lstStyle/>
          <a:p>
            <a:pPr algn="ctr">
              <a:defRPr/>
            </a:pPr>
            <a:r>
              <a:rPr lang="en-US" sz="2400" dirty="0">
                <a:solidFill>
                  <a:srgbClr val="FF0000"/>
                </a:solidFill>
                <a:latin typeface="+mn-lt"/>
                <a:ea typeface="Calibri" panose="020F0502020204030204" pitchFamily="34" charset="0"/>
              </a:rPr>
              <a:t>The red arrows are ferromagnetic moments which are normally aligned in the direction of the field. </a:t>
            </a:r>
          </a:p>
          <a:p>
            <a:pPr algn="ctr">
              <a:defRPr/>
            </a:pPr>
            <a:endParaRPr lang="en-US" sz="2400" dirty="0">
              <a:solidFill>
                <a:srgbClr val="FF0000"/>
              </a:solidFill>
              <a:latin typeface="+mn-lt"/>
              <a:ea typeface="Calibri" panose="020F0502020204030204" pitchFamily="34" charset="0"/>
            </a:endParaRPr>
          </a:p>
          <a:p>
            <a:pPr algn="ctr">
              <a:defRPr/>
            </a:pPr>
            <a:r>
              <a:rPr lang="en-US" sz="2400" dirty="0">
                <a:solidFill>
                  <a:srgbClr val="0070C0"/>
                </a:solidFill>
                <a:latin typeface="+mn-lt"/>
                <a:ea typeface="Calibri" panose="020F0502020204030204" pitchFamily="34" charset="0"/>
              </a:rPr>
              <a:t>We have a diamagnetic-like phase that aligns counter to the applied field. </a:t>
            </a:r>
          </a:p>
          <a:p>
            <a:pPr algn="ctr">
              <a:defRPr/>
            </a:pPr>
            <a:endParaRPr lang="en-US" sz="2400" dirty="0">
              <a:solidFill>
                <a:srgbClr val="0070C0"/>
              </a:solidFill>
              <a:latin typeface="+mn-lt"/>
              <a:ea typeface="Calibri" panose="020F0502020204030204" pitchFamily="34" charset="0"/>
            </a:endParaRPr>
          </a:p>
          <a:p>
            <a:pPr algn="ctr">
              <a:defRPr/>
            </a:pPr>
            <a:r>
              <a:rPr lang="en-US" sz="2400" dirty="0">
                <a:solidFill>
                  <a:srgbClr val="00B050"/>
                </a:solidFill>
                <a:latin typeface="+mn-lt"/>
                <a:ea typeface="Calibri" panose="020F0502020204030204" pitchFamily="34" charset="0"/>
              </a:rPr>
              <a:t>As long as the applied field is small enough, the field from the diamagnetic-like phase dominates the applied field. Leads to a rapid switch when limit is overcome.</a:t>
            </a:r>
            <a:endParaRPr lang="en-US" sz="2400" dirty="0">
              <a:solidFill>
                <a:srgbClr val="00B050"/>
              </a:solidFill>
              <a:latin typeface="+mn-lt"/>
            </a:endParaRPr>
          </a:p>
        </p:txBody>
      </p:sp>
      <p:sp>
        <p:nvSpPr>
          <p:cNvPr id="23560" name="Arrow: Right 7">
            <a:extLst>
              <a:ext uri="{FF2B5EF4-FFF2-40B4-BE49-F238E27FC236}">
                <a16:creationId xmlns:a16="http://schemas.microsoft.com/office/drawing/2014/main" id="{62FC5474-3ED5-8DBC-E627-7161C56405A7}"/>
              </a:ext>
            </a:extLst>
          </p:cNvPr>
          <p:cNvSpPr>
            <a:spLocks noChangeArrowheads="1"/>
          </p:cNvSpPr>
          <p:nvPr/>
        </p:nvSpPr>
        <p:spPr bwMode="auto">
          <a:xfrm>
            <a:off x="744538" y="2214563"/>
            <a:ext cx="1219200" cy="609600"/>
          </a:xfrm>
          <a:prstGeom prst="rightArrow">
            <a:avLst>
              <a:gd name="adj1" fmla="val 50000"/>
              <a:gd name="adj2" fmla="val 50000"/>
            </a:avLst>
          </a:prstGeom>
          <a:solidFill>
            <a:srgbClr val="7030A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
        <p:nvSpPr>
          <p:cNvPr id="23561" name="TextBox 8">
            <a:extLst>
              <a:ext uri="{FF2B5EF4-FFF2-40B4-BE49-F238E27FC236}">
                <a16:creationId xmlns:a16="http://schemas.microsoft.com/office/drawing/2014/main" id="{33036548-66CE-7922-F012-659A9658D645}"/>
              </a:ext>
            </a:extLst>
          </p:cNvPr>
          <p:cNvSpPr txBox="1">
            <a:spLocks noChangeArrowheads="1"/>
          </p:cNvSpPr>
          <p:nvPr/>
        </p:nvSpPr>
        <p:spPr bwMode="auto">
          <a:xfrm>
            <a:off x="228600" y="1165225"/>
            <a:ext cx="2032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7030A0"/>
                </a:solidFill>
                <a:latin typeface="Comic Sans MS" panose="030F0702030302020204" pitchFamily="66" charset="0"/>
              </a:rPr>
              <a:t>Applied Field</a:t>
            </a:r>
          </a:p>
        </p:txBody>
      </p:sp>
      <p:sp>
        <p:nvSpPr>
          <p:cNvPr id="23562" name="TextBox 9">
            <a:extLst>
              <a:ext uri="{FF2B5EF4-FFF2-40B4-BE49-F238E27FC236}">
                <a16:creationId xmlns:a16="http://schemas.microsoft.com/office/drawing/2014/main" id="{054090A6-5CB5-E46B-A684-60C1B3B2560D}"/>
              </a:ext>
            </a:extLst>
          </p:cNvPr>
          <p:cNvSpPr txBox="1">
            <a:spLocks noChangeArrowheads="1"/>
          </p:cNvSpPr>
          <p:nvPr/>
        </p:nvSpPr>
        <p:spPr bwMode="auto">
          <a:xfrm>
            <a:off x="5105400" y="881063"/>
            <a:ext cx="4724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Navid Mottaghi, </a:t>
            </a:r>
            <a:r>
              <a:rPr lang="en-US" altLang="en-US" sz="1800" i="1">
                <a:latin typeface="Comic Sans MS" panose="030F0702030302020204" pitchFamily="66" charset="0"/>
              </a:rPr>
              <a:t>et. al</a:t>
            </a:r>
            <a:r>
              <a:rPr lang="en-US" altLang="en-US" sz="1800">
                <a:latin typeface="Comic Sans MS" panose="030F0702030302020204" pitchFamily="66" charset="0"/>
              </a:rPr>
              <a:t>. JPCM 2018</a:t>
            </a:r>
          </a:p>
        </p:txBody>
      </p:sp>
      <p:sp>
        <p:nvSpPr>
          <p:cNvPr id="11" name="TextBox 10">
            <a:extLst>
              <a:ext uri="{FF2B5EF4-FFF2-40B4-BE49-F238E27FC236}">
                <a16:creationId xmlns:a16="http://schemas.microsoft.com/office/drawing/2014/main" id="{402E4F51-D7B0-BFCA-D071-9D22C586C6AB}"/>
              </a:ext>
            </a:extLst>
          </p:cNvPr>
          <p:cNvSpPr txBox="1"/>
          <p:nvPr/>
        </p:nvSpPr>
        <p:spPr>
          <a:xfrm rot="20266683">
            <a:off x="1417638" y="2352675"/>
            <a:ext cx="5883275" cy="3416300"/>
          </a:xfrm>
          <a:prstGeom prst="rect">
            <a:avLst/>
          </a:prstGeom>
          <a:noFill/>
        </p:spPr>
        <p:txBody>
          <a:bodyPr>
            <a:spAutoFit/>
          </a:bodyPr>
          <a:lstStyle/>
          <a:p>
            <a:pPr algn="ctr">
              <a:defRPr/>
            </a:pPr>
            <a:r>
              <a:rPr lang="en-US" sz="7200" dirty="0">
                <a:effectLst>
                  <a:outerShdw blurRad="38100" dist="38100" dir="2700000" algn="tl">
                    <a:srgbClr val="000000">
                      <a:alpha val="43137"/>
                    </a:srgbClr>
                  </a:outerShdw>
                </a:effectLst>
              </a:rPr>
              <a:t>Can we control this phase?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
            <a:extLst>
              <a:ext uri="{FF2B5EF4-FFF2-40B4-BE49-F238E27FC236}">
                <a16:creationId xmlns:a16="http://schemas.microsoft.com/office/drawing/2014/main" id="{96EDD0BE-43FA-4BEA-40DF-F152B3B555E5}"/>
              </a:ext>
            </a:extLst>
          </p:cNvPr>
          <p:cNvSpPr>
            <a:spLocks noChangeArrowheads="1"/>
          </p:cNvSpPr>
          <p:nvPr/>
        </p:nvSpPr>
        <p:spPr bwMode="auto">
          <a:xfrm>
            <a:off x="0" y="0"/>
            <a:ext cx="9144000" cy="838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Comic Sans MS" panose="030F0702030302020204" pitchFamily="66" charset="0"/>
            </a:endParaRPr>
          </a:p>
        </p:txBody>
      </p:sp>
      <p:pic>
        <p:nvPicPr>
          <p:cNvPr id="25603" name="Picture 6">
            <a:extLst>
              <a:ext uri="{FF2B5EF4-FFF2-40B4-BE49-F238E27FC236}">
                <a16:creationId xmlns:a16="http://schemas.microsoft.com/office/drawing/2014/main" id="{16A15380-0719-3BA8-442D-3D5802F13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7620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7">
            <a:extLst>
              <a:ext uri="{FF2B5EF4-FFF2-40B4-BE49-F238E27FC236}">
                <a16:creationId xmlns:a16="http://schemas.microsoft.com/office/drawing/2014/main" id="{D055941C-45C9-3FA9-29A3-487194C722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8">
            <a:extLst>
              <a:ext uri="{FF2B5EF4-FFF2-40B4-BE49-F238E27FC236}">
                <a16:creationId xmlns:a16="http://schemas.microsoft.com/office/drawing/2014/main" id="{BFE3AF17-125C-1675-EE20-2E832EC4683E}"/>
              </a:ext>
            </a:extLst>
          </p:cNvPr>
          <p:cNvSpPr txBox="1">
            <a:spLocks noChangeArrowheads="1"/>
          </p:cNvSpPr>
          <p:nvPr/>
        </p:nvSpPr>
        <p:spPr bwMode="auto">
          <a:xfrm>
            <a:off x="838200" y="0"/>
            <a:ext cx="7467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400">
                <a:solidFill>
                  <a:srgbClr val="FFCC00"/>
                </a:solidFill>
                <a:latin typeface="Comic Sans MS" panose="030F0702030302020204" pitchFamily="66" charset="0"/>
              </a:rPr>
              <a:t>Oxygen Pressure Variation</a:t>
            </a:r>
            <a:endParaRPr lang="en-US" altLang="en-US" sz="4400" b="1">
              <a:solidFill>
                <a:srgbClr val="FFCC00"/>
              </a:solidFill>
              <a:latin typeface="Comic Sans MS" panose="030F0702030302020204" pitchFamily="66" charset="0"/>
            </a:endParaRPr>
          </a:p>
        </p:txBody>
      </p:sp>
      <p:sp>
        <p:nvSpPr>
          <p:cNvPr id="25606" name="Rectangle 2">
            <a:extLst>
              <a:ext uri="{FF2B5EF4-FFF2-40B4-BE49-F238E27FC236}">
                <a16:creationId xmlns:a16="http://schemas.microsoft.com/office/drawing/2014/main" id="{096E4EFD-A1E2-2BCC-1425-22482A229FC4}"/>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Comic Sans MS" panose="030F0702030302020204" pitchFamily="66" charset="0"/>
            </a:endParaRPr>
          </a:p>
        </p:txBody>
      </p:sp>
      <p:sp>
        <p:nvSpPr>
          <p:cNvPr id="25607" name="Rectangle 3">
            <a:extLst>
              <a:ext uri="{FF2B5EF4-FFF2-40B4-BE49-F238E27FC236}">
                <a16:creationId xmlns:a16="http://schemas.microsoft.com/office/drawing/2014/main" id="{6402C96E-D71D-7CCE-67FF-C507D7D608AE}"/>
              </a:ext>
            </a:extLst>
          </p:cNvPr>
          <p:cNvSpPr>
            <a:spLocks noChangeArrowheads="1"/>
          </p:cNvSpPr>
          <p:nvPr/>
        </p:nvSpPr>
        <p:spPr bwMode="auto">
          <a:xfrm>
            <a:off x="758825" y="5470525"/>
            <a:ext cx="74676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latin typeface="Times New Roman" panose="02020603050405020304" pitchFamily="18" charset="0"/>
                <a:ea typeface="Calibri" panose="020F0502020204030204" pitchFamily="34" charset="0"/>
                <a:cs typeface="Times New Roman" panose="02020603050405020304" pitchFamily="18" charset="0"/>
              </a:rPr>
              <a:t>While our films are optimized at 100-150 mTorr oxygen growth pressures, we could still get </a:t>
            </a:r>
            <a:r>
              <a:rPr lang="en-US" altLang="en-US" sz="2400">
                <a:latin typeface="Times New Roman" panose="02020603050405020304" pitchFamily="18" charset="0"/>
                <a:ea typeface="Calibri" panose="020F0502020204030204" pitchFamily="34" charset="0"/>
                <a:cs typeface="Times New Roman" panose="02020603050405020304" pitchFamily="18" charset="0"/>
              </a:rPr>
              <a:t>high quality films down to 3 mTorr. </a:t>
            </a:r>
            <a:endParaRPr lang="en-US" altLang="en-US" sz="2400" b="1">
              <a:latin typeface="Times New Roman" panose="02020603050405020304" pitchFamily="18" charset="0"/>
              <a:ea typeface="Calibri" panose="020F0502020204030204" pitchFamily="34" charset="0"/>
              <a:cs typeface="Times New Roman" panose="02020603050405020304" pitchFamily="18" charset="0"/>
            </a:endParaRPr>
          </a:p>
        </p:txBody>
      </p:sp>
      <p:sp>
        <p:nvSpPr>
          <p:cNvPr id="25608" name="TextBox 12">
            <a:extLst>
              <a:ext uri="{FF2B5EF4-FFF2-40B4-BE49-F238E27FC236}">
                <a16:creationId xmlns:a16="http://schemas.microsoft.com/office/drawing/2014/main" id="{1B2315D5-5BB1-AADA-4FBC-92B7EAE3E4F6}"/>
              </a:ext>
            </a:extLst>
          </p:cNvPr>
          <p:cNvSpPr txBox="1">
            <a:spLocks noChangeArrowheads="1"/>
          </p:cNvSpPr>
          <p:nvPr/>
        </p:nvSpPr>
        <p:spPr bwMode="auto">
          <a:xfrm>
            <a:off x="3124200" y="2224088"/>
            <a:ext cx="46148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Times New Roman" panose="02020603050405020304" pitchFamily="18" charset="0"/>
                <a:ea typeface="Calibri" panose="020F0502020204030204" pitchFamily="34" charset="0"/>
                <a:cs typeface="Times New Roman" panose="02020603050405020304" pitchFamily="18" charset="0"/>
              </a:rPr>
              <a:t>10 mTorr</a:t>
            </a:r>
            <a:endParaRPr lang="en-US" altLang="en-US" sz="1800">
              <a:latin typeface="Comic Sans MS" panose="030F0702030302020204" pitchFamily="66" charset="0"/>
              <a:ea typeface="Calibri" panose="020F0502020204030204" pitchFamily="34" charset="0"/>
              <a:cs typeface="Times New Roman" panose="02020603050405020304" pitchFamily="18" charset="0"/>
            </a:endParaRPr>
          </a:p>
        </p:txBody>
      </p:sp>
      <p:sp>
        <p:nvSpPr>
          <p:cNvPr id="25609" name="TextBox 14">
            <a:extLst>
              <a:ext uri="{FF2B5EF4-FFF2-40B4-BE49-F238E27FC236}">
                <a16:creationId xmlns:a16="http://schemas.microsoft.com/office/drawing/2014/main" id="{1CD0B353-0661-62D4-0D9B-A16DB48AAB28}"/>
              </a:ext>
            </a:extLst>
          </p:cNvPr>
          <p:cNvSpPr txBox="1">
            <a:spLocks noChangeArrowheads="1"/>
          </p:cNvSpPr>
          <p:nvPr/>
        </p:nvSpPr>
        <p:spPr bwMode="auto">
          <a:xfrm>
            <a:off x="609600" y="2209800"/>
            <a:ext cx="4638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Times New Roman" panose="02020603050405020304" pitchFamily="18" charset="0"/>
                <a:ea typeface="Calibri" panose="020F0502020204030204" pitchFamily="34" charset="0"/>
                <a:cs typeface="Times New Roman" panose="02020603050405020304" pitchFamily="18" charset="0"/>
              </a:rPr>
              <a:t>50 mTorr </a:t>
            </a:r>
            <a:endParaRPr lang="en-US" altLang="en-US" sz="1800">
              <a:latin typeface="Comic Sans MS" panose="030F0702030302020204" pitchFamily="66" charset="0"/>
              <a:ea typeface="Calibri" panose="020F0502020204030204" pitchFamily="34" charset="0"/>
              <a:cs typeface="Times New Roman" panose="02020603050405020304" pitchFamily="18" charset="0"/>
            </a:endParaRPr>
          </a:p>
        </p:txBody>
      </p:sp>
      <p:pic>
        <p:nvPicPr>
          <p:cNvPr id="25610" name="Picture 3">
            <a:extLst>
              <a:ext uri="{FF2B5EF4-FFF2-40B4-BE49-F238E27FC236}">
                <a16:creationId xmlns:a16="http://schemas.microsoft.com/office/drawing/2014/main" id="{84273E17-56BC-235B-054A-F7C774B31D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1397000"/>
            <a:ext cx="4143375"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7">
            <a:extLst>
              <a:ext uri="{FF2B5EF4-FFF2-40B4-BE49-F238E27FC236}">
                <a16:creationId xmlns:a16="http://schemas.microsoft.com/office/drawing/2014/main" id="{B7C26B9B-61E5-EE2D-ECA0-F849EB2FF8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533650"/>
            <a:ext cx="4960938"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2" name="TextBox 13">
            <a:extLst>
              <a:ext uri="{FF2B5EF4-FFF2-40B4-BE49-F238E27FC236}">
                <a16:creationId xmlns:a16="http://schemas.microsoft.com/office/drawing/2014/main" id="{9D06F24F-E183-40FC-3AEF-93AF76463106}"/>
              </a:ext>
            </a:extLst>
          </p:cNvPr>
          <p:cNvSpPr txBox="1">
            <a:spLocks noChangeArrowheads="1"/>
          </p:cNvSpPr>
          <p:nvPr/>
        </p:nvSpPr>
        <p:spPr bwMode="auto">
          <a:xfrm>
            <a:off x="5648325" y="1016000"/>
            <a:ext cx="2847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latin typeface="Times New Roman" panose="02020603050405020304" pitchFamily="18" charset="0"/>
                <a:ea typeface="Calibri" panose="020F0502020204030204" pitchFamily="34" charset="0"/>
                <a:cs typeface="Times New Roman" panose="02020603050405020304" pitchFamily="18" charset="0"/>
              </a:rPr>
              <a:t>XRR</a:t>
            </a:r>
            <a:endParaRPr lang="en-US" altLang="en-US" sz="2000">
              <a:latin typeface="Comic Sans MS" panose="030F0702030302020204" pitchFamily="66" charset="0"/>
              <a:ea typeface="Calibri" panose="020F0502020204030204" pitchFamily="34" charset="0"/>
              <a:cs typeface="Times New Roman" panose="02020603050405020304" pitchFamily="18" charset="0"/>
            </a:endParaRPr>
          </a:p>
        </p:txBody>
      </p:sp>
      <p:sp>
        <p:nvSpPr>
          <p:cNvPr id="25613" name="TextBox 16">
            <a:extLst>
              <a:ext uri="{FF2B5EF4-FFF2-40B4-BE49-F238E27FC236}">
                <a16:creationId xmlns:a16="http://schemas.microsoft.com/office/drawing/2014/main" id="{51BEDA76-C4CF-D360-A8AC-966CD4455DB1}"/>
              </a:ext>
            </a:extLst>
          </p:cNvPr>
          <p:cNvSpPr txBox="1">
            <a:spLocks noChangeArrowheads="1"/>
          </p:cNvSpPr>
          <p:nvPr/>
        </p:nvSpPr>
        <p:spPr bwMode="auto">
          <a:xfrm>
            <a:off x="4760913" y="5076825"/>
            <a:ext cx="4611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Kumari , </a:t>
            </a:r>
            <a:r>
              <a:rPr lang="en-US" altLang="en-US" sz="1800" i="1">
                <a:latin typeface="Comic Sans MS" panose="030F0702030302020204" pitchFamily="66" charset="0"/>
              </a:rPr>
              <a:t>et. al</a:t>
            </a:r>
            <a:r>
              <a:rPr lang="en-US" altLang="en-US" sz="1800">
                <a:latin typeface="Comic Sans MS" panose="030F0702030302020204" pitchFamily="66" charset="0"/>
              </a:rPr>
              <a:t>. Scientific Reports 2020</a:t>
            </a:r>
          </a:p>
        </p:txBody>
      </p:sp>
      <p:sp>
        <p:nvSpPr>
          <p:cNvPr id="25614" name="Rectangle 3">
            <a:extLst>
              <a:ext uri="{FF2B5EF4-FFF2-40B4-BE49-F238E27FC236}">
                <a16:creationId xmlns:a16="http://schemas.microsoft.com/office/drawing/2014/main" id="{5B52DA76-F02B-F33C-7CF1-BFEF469081DC}"/>
              </a:ext>
            </a:extLst>
          </p:cNvPr>
          <p:cNvSpPr>
            <a:spLocks noChangeArrowheads="1"/>
          </p:cNvSpPr>
          <p:nvPr/>
        </p:nvSpPr>
        <p:spPr bwMode="auto">
          <a:xfrm>
            <a:off x="71438" y="889000"/>
            <a:ext cx="517683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latin typeface="Times New Roman" panose="02020603050405020304" pitchFamily="18" charset="0"/>
                <a:ea typeface="Calibri" panose="020F0502020204030204" pitchFamily="34" charset="0"/>
                <a:cs typeface="Times New Roman" panose="02020603050405020304" pitchFamily="18" charset="0"/>
              </a:rPr>
              <a:t>Wanted to see effect of oxygen vacancies so adjusted oxygen growth pressure</a:t>
            </a:r>
          </a:p>
        </p:txBody>
      </p:sp>
      <p:sp>
        <p:nvSpPr>
          <p:cNvPr id="25615" name="Rectangle 1">
            <a:extLst>
              <a:ext uri="{FF2B5EF4-FFF2-40B4-BE49-F238E27FC236}">
                <a16:creationId xmlns:a16="http://schemas.microsoft.com/office/drawing/2014/main" id="{2AF3A43F-2CE5-7D2B-D45F-3BC9CEAB66AE}"/>
              </a:ext>
            </a:extLst>
          </p:cNvPr>
          <p:cNvSpPr>
            <a:spLocks noChangeArrowheads="1"/>
          </p:cNvSpPr>
          <p:nvPr/>
        </p:nvSpPr>
        <p:spPr bwMode="auto">
          <a:xfrm>
            <a:off x="4941888" y="1851025"/>
            <a:ext cx="363537" cy="914400"/>
          </a:xfrm>
          <a:prstGeom prst="rect">
            <a:avLst/>
          </a:prstGeom>
          <a:solidFill>
            <a:schemeClr val="bg1"/>
          </a:solidFill>
          <a:ln w="9525" algn="ctr">
            <a:solidFill>
              <a:schemeClr val="bg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a:extLst>
              <a:ext uri="{FF2B5EF4-FFF2-40B4-BE49-F238E27FC236}">
                <a16:creationId xmlns:a16="http://schemas.microsoft.com/office/drawing/2014/main" id="{D0F8D147-69B2-34E1-8B2F-18937B5AC81F}"/>
              </a:ext>
            </a:extLst>
          </p:cNvPr>
          <p:cNvSpPr>
            <a:spLocks noChangeArrowheads="1"/>
          </p:cNvSpPr>
          <p:nvPr/>
        </p:nvSpPr>
        <p:spPr bwMode="auto">
          <a:xfrm>
            <a:off x="0" y="0"/>
            <a:ext cx="9144000" cy="838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Comic Sans MS" panose="030F0702030302020204" pitchFamily="66" charset="0"/>
            </a:endParaRPr>
          </a:p>
        </p:txBody>
      </p:sp>
      <p:pic>
        <p:nvPicPr>
          <p:cNvPr id="27651" name="Picture 6">
            <a:extLst>
              <a:ext uri="{FF2B5EF4-FFF2-40B4-BE49-F238E27FC236}">
                <a16:creationId xmlns:a16="http://schemas.microsoft.com/office/drawing/2014/main" id="{BEA5DF44-BB0A-585E-086C-BEE5204C0F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7620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7">
            <a:extLst>
              <a:ext uri="{FF2B5EF4-FFF2-40B4-BE49-F238E27FC236}">
                <a16:creationId xmlns:a16="http://schemas.microsoft.com/office/drawing/2014/main" id="{27B8B0CA-85EB-0F62-CEC8-D791F363E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6667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8">
            <a:extLst>
              <a:ext uri="{FF2B5EF4-FFF2-40B4-BE49-F238E27FC236}">
                <a16:creationId xmlns:a16="http://schemas.microsoft.com/office/drawing/2014/main" id="{DABC458E-1B02-9515-98C7-BCC14EE90351}"/>
              </a:ext>
            </a:extLst>
          </p:cNvPr>
          <p:cNvSpPr txBox="1">
            <a:spLocks noChangeArrowheads="1"/>
          </p:cNvSpPr>
          <p:nvPr/>
        </p:nvSpPr>
        <p:spPr bwMode="auto">
          <a:xfrm>
            <a:off x="838200" y="0"/>
            <a:ext cx="7467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400">
                <a:solidFill>
                  <a:srgbClr val="FFCC00"/>
                </a:solidFill>
                <a:latin typeface="Comic Sans MS" panose="030F0702030302020204" pitchFamily="66" charset="0"/>
              </a:rPr>
              <a:t>Oxygen Pressure Variation</a:t>
            </a:r>
            <a:endParaRPr lang="en-US" altLang="en-US" sz="4400" b="1">
              <a:solidFill>
                <a:srgbClr val="FFCC00"/>
              </a:solidFill>
              <a:latin typeface="Comic Sans MS" panose="030F0702030302020204" pitchFamily="66" charset="0"/>
            </a:endParaRPr>
          </a:p>
        </p:txBody>
      </p:sp>
      <p:sp>
        <p:nvSpPr>
          <p:cNvPr id="27654" name="Rectangle 2">
            <a:extLst>
              <a:ext uri="{FF2B5EF4-FFF2-40B4-BE49-F238E27FC236}">
                <a16:creationId xmlns:a16="http://schemas.microsoft.com/office/drawing/2014/main" id="{7A0F1280-C04C-6B1D-912D-77A4C5D8511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Comic Sans MS" panose="030F0702030302020204" pitchFamily="66" charset="0"/>
            </a:endParaRPr>
          </a:p>
        </p:txBody>
      </p:sp>
      <p:sp>
        <p:nvSpPr>
          <p:cNvPr id="27655" name="Rectangle 3">
            <a:extLst>
              <a:ext uri="{FF2B5EF4-FFF2-40B4-BE49-F238E27FC236}">
                <a16:creationId xmlns:a16="http://schemas.microsoft.com/office/drawing/2014/main" id="{8D32E5C0-3626-D98C-FF7D-E40FD790032A}"/>
              </a:ext>
            </a:extLst>
          </p:cNvPr>
          <p:cNvSpPr>
            <a:spLocks noChangeArrowheads="1"/>
          </p:cNvSpPr>
          <p:nvPr/>
        </p:nvSpPr>
        <p:spPr bwMode="auto">
          <a:xfrm>
            <a:off x="4648200" y="1249363"/>
            <a:ext cx="3810000"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a:latin typeface="Times New Roman" panose="02020603050405020304" pitchFamily="18" charset="0"/>
                <a:ea typeface="Calibri" panose="020F0502020204030204" pitchFamily="34" charset="0"/>
                <a:cs typeface="Times New Roman" panose="02020603050405020304" pitchFamily="18" charset="0"/>
              </a:rPr>
              <a:t>Spontaneous magnetization reversal happens regardless of oxygen growth pressure, but varies a little</a:t>
            </a:r>
            <a:endParaRPr lang="en-US" altLang="en-US" sz="2400" b="1">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7656" name="Picture 3">
            <a:extLst>
              <a:ext uri="{FF2B5EF4-FFF2-40B4-BE49-F238E27FC236}">
                <a16:creationId xmlns:a16="http://schemas.microsoft.com/office/drawing/2014/main" id="{9B54BFFF-EBA8-0013-472D-FA1040052B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952500"/>
            <a:ext cx="3962400"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39DF4419-2E24-5709-F6F8-7FBC767A23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914400"/>
            <a:ext cx="3914775" cy="588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3173ABED-19D2-76A7-C4B4-7C0E1A35BCCE}"/>
              </a:ext>
            </a:extLst>
          </p:cNvPr>
          <p:cNvSpPr txBox="1">
            <a:spLocks noChangeArrowheads="1"/>
          </p:cNvSpPr>
          <p:nvPr/>
        </p:nvSpPr>
        <p:spPr bwMode="auto">
          <a:xfrm>
            <a:off x="5848350" y="5146675"/>
            <a:ext cx="2438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latin typeface="Comic Sans MS" panose="030F0702030302020204" pitchFamily="66" charset="0"/>
              </a:rPr>
              <a:t>Kumari , </a:t>
            </a:r>
            <a:r>
              <a:rPr lang="en-US" altLang="en-US" sz="1800" i="1">
                <a:latin typeface="Comic Sans MS" panose="030F0702030302020204" pitchFamily="66" charset="0"/>
              </a:rPr>
              <a:t>et. al</a:t>
            </a:r>
            <a:r>
              <a:rPr lang="en-US" altLang="en-US" sz="1800">
                <a:latin typeface="Comic Sans MS" panose="030F0702030302020204" pitchFamily="66" charset="0"/>
              </a:rPr>
              <a:t>. Scientific Reports 2020</a:t>
            </a:r>
          </a:p>
        </p:txBody>
      </p:sp>
      <p:pic>
        <p:nvPicPr>
          <p:cNvPr id="15" name="Picture 14">
            <a:extLst>
              <a:ext uri="{FF2B5EF4-FFF2-40B4-BE49-F238E27FC236}">
                <a16:creationId xmlns:a16="http://schemas.microsoft.com/office/drawing/2014/main" id="{4C350766-B795-F04C-C6F2-E0497AF51F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413" y="942975"/>
            <a:ext cx="3914775"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B46711FA-B95F-8AB5-9525-0C4FD2E5E494}"/>
              </a:ext>
            </a:extLst>
          </p:cNvPr>
          <p:cNvSpPr>
            <a:spLocks noChangeArrowheads="1"/>
          </p:cNvSpPr>
          <p:nvPr/>
        </p:nvSpPr>
        <p:spPr bwMode="auto">
          <a:xfrm>
            <a:off x="6843713" y="1222375"/>
            <a:ext cx="304800" cy="3886200"/>
          </a:xfrm>
          <a:prstGeom prst="rect">
            <a:avLst/>
          </a:prstGeom>
          <a:solidFill>
            <a:srgbClr val="92D050">
              <a:alpha val="63921"/>
            </a:srgbClr>
          </a:solidFill>
          <a:ln w="9525" algn="ctr">
            <a:solidFill>
              <a:srgbClr val="92D05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
        <p:nvSpPr>
          <p:cNvPr id="18" name="Rectangle 17">
            <a:extLst>
              <a:ext uri="{FF2B5EF4-FFF2-40B4-BE49-F238E27FC236}">
                <a16:creationId xmlns:a16="http://schemas.microsoft.com/office/drawing/2014/main" id="{1275034B-C567-149F-FB82-AF0416C872C5}"/>
              </a:ext>
            </a:extLst>
          </p:cNvPr>
          <p:cNvSpPr>
            <a:spLocks noChangeArrowheads="1"/>
          </p:cNvSpPr>
          <p:nvPr/>
        </p:nvSpPr>
        <p:spPr bwMode="auto">
          <a:xfrm>
            <a:off x="2667000" y="1143000"/>
            <a:ext cx="304800" cy="4927600"/>
          </a:xfrm>
          <a:prstGeom prst="rect">
            <a:avLst/>
          </a:prstGeom>
          <a:solidFill>
            <a:srgbClr val="92D050">
              <a:alpha val="63921"/>
            </a:srgbClr>
          </a:solidFill>
          <a:ln w="9525" algn="ctr">
            <a:solidFill>
              <a:srgbClr val="92D05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
        <p:nvSpPr>
          <p:cNvPr id="19" name="TextBox 18">
            <a:extLst>
              <a:ext uri="{FF2B5EF4-FFF2-40B4-BE49-F238E27FC236}">
                <a16:creationId xmlns:a16="http://schemas.microsoft.com/office/drawing/2014/main" id="{EB3970D7-BDCC-C57A-FDCC-DE893E64E195}"/>
              </a:ext>
            </a:extLst>
          </p:cNvPr>
          <p:cNvSpPr txBox="1">
            <a:spLocks noChangeArrowheads="1"/>
          </p:cNvSpPr>
          <p:nvPr/>
        </p:nvSpPr>
        <p:spPr bwMode="auto">
          <a:xfrm>
            <a:off x="2265363" y="1527175"/>
            <a:ext cx="18176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solidFill>
                  <a:srgbClr val="00B050"/>
                </a:solidFill>
                <a:latin typeface="Comic Sans MS" panose="030F0702030302020204" pitchFamily="66" charset="0"/>
              </a:rPr>
              <a:t>Region 1: Maximize the M</a:t>
            </a:r>
            <a:r>
              <a:rPr lang="en-US" altLang="en-US" sz="2000" baseline="-25000">
                <a:solidFill>
                  <a:srgbClr val="00B050"/>
                </a:solidFill>
                <a:latin typeface="Comic Sans MS" panose="030F0702030302020204" pitchFamily="66" charset="0"/>
              </a:rPr>
              <a:t>S</a:t>
            </a:r>
            <a:r>
              <a:rPr lang="en-US" altLang="en-US" sz="2000">
                <a:solidFill>
                  <a:srgbClr val="00B050"/>
                </a:solidFill>
                <a:latin typeface="Comic Sans MS" panose="030F0702030302020204" pitchFamily="66" charset="0"/>
              </a:rPr>
              <a:t> and  SMR </a:t>
            </a:r>
          </a:p>
        </p:txBody>
      </p:sp>
      <p:sp>
        <p:nvSpPr>
          <p:cNvPr id="20" name="Rectangle 19">
            <a:extLst>
              <a:ext uri="{FF2B5EF4-FFF2-40B4-BE49-F238E27FC236}">
                <a16:creationId xmlns:a16="http://schemas.microsoft.com/office/drawing/2014/main" id="{99D970E2-9C33-7A35-DF87-B38E3A22F285}"/>
              </a:ext>
            </a:extLst>
          </p:cNvPr>
          <p:cNvSpPr>
            <a:spLocks noChangeArrowheads="1"/>
          </p:cNvSpPr>
          <p:nvPr/>
        </p:nvSpPr>
        <p:spPr bwMode="auto">
          <a:xfrm>
            <a:off x="5429250" y="1260475"/>
            <a:ext cx="295275" cy="4810125"/>
          </a:xfrm>
          <a:prstGeom prst="rect">
            <a:avLst/>
          </a:prstGeom>
          <a:solidFill>
            <a:srgbClr val="FFC000">
              <a:alpha val="63921"/>
            </a:srgbClr>
          </a:solidFill>
          <a:ln w="9525" algn="ctr">
            <a:solidFill>
              <a:srgbClr val="FFC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solidFill>
                <a:srgbClr val="FFC000"/>
              </a:solidFill>
              <a:cs typeface="Arial" panose="020B0604020202020204" pitchFamily="34" charset="0"/>
            </a:endParaRPr>
          </a:p>
        </p:txBody>
      </p:sp>
      <p:sp>
        <p:nvSpPr>
          <p:cNvPr id="21" name="Rectangle 20">
            <a:extLst>
              <a:ext uri="{FF2B5EF4-FFF2-40B4-BE49-F238E27FC236}">
                <a16:creationId xmlns:a16="http://schemas.microsoft.com/office/drawing/2014/main" id="{27DC8C33-CAEE-3532-9944-518F325ED3C7}"/>
              </a:ext>
            </a:extLst>
          </p:cNvPr>
          <p:cNvSpPr>
            <a:spLocks noChangeArrowheads="1"/>
          </p:cNvSpPr>
          <p:nvPr/>
        </p:nvSpPr>
        <p:spPr bwMode="auto">
          <a:xfrm>
            <a:off x="1189038" y="1260475"/>
            <a:ext cx="295275" cy="4810125"/>
          </a:xfrm>
          <a:prstGeom prst="rect">
            <a:avLst/>
          </a:prstGeom>
          <a:solidFill>
            <a:srgbClr val="FFC000">
              <a:alpha val="63921"/>
            </a:srgbClr>
          </a:solidFill>
          <a:ln w="9525" algn="ctr">
            <a:solidFill>
              <a:srgbClr val="FFC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solidFill>
                <a:srgbClr val="FFC000"/>
              </a:solidFill>
              <a:cs typeface="Arial" panose="020B0604020202020204" pitchFamily="34" charset="0"/>
            </a:endParaRPr>
          </a:p>
        </p:txBody>
      </p:sp>
      <p:sp>
        <p:nvSpPr>
          <p:cNvPr id="22" name="TextBox 21">
            <a:extLst>
              <a:ext uri="{FF2B5EF4-FFF2-40B4-BE49-F238E27FC236}">
                <a16:creationId xmlns:a16="http://schemas.microsoft.com/office/drawing/2014/main" id="{16EBAEE9-02DA-86C2-B4A6-B73CAB20202F}"/>
              </a:ext>
            </a:extLst>
          </p:cNvPr>
          <p:cNvSpPr txBox="1">
            <a:spLocks noChangeArrowheads="1"/>
          </p:cNvSpPr>
          <p:nvPr/>
        </p:nvSpPr>
        <p:spPr bwMode="auto">
          <a:xfrm>
            <a:off x="5167313" y="1658938"/>
            <a:ext cx="147796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solidFill>
                  <a:srgbClr val="FF0000"/>
                </a:solidFill>
                <a:latin typeface="Comic Sans MS" panose="030F0702030302020204" pitchFamily="66" charset="0"/>
              </a:rPr>
              <a:t>Region 2: Minimize the SMR </a:t>
            </a:r>
          </a:p>
        </p:txBody>
      </p:sp>
      <p:pic>
        <p:nvPicPr>
          <p:cNvPr id="2" name="Picture 1">
            <a:extLst>
              <a:ext uri="{FF2B5EF4-FFF2-40B4-BE49-F238E27FC236}">
                <a16:creationId xmlns:a16="http://schemas.microsoft.com/office/drawing/2014/main" id="{8973F527-4D5F-AE6C-530D-DDC18FF720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3250" y="3621088"/>
            <a:ext cx="4699000" cy="319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a:extLst>
              <a:ext uri="{FF2B5EF4-FFF2-40B4-BE49-F238E27FC236}">
                <a16:creationId xmlns:a16="http://schemas.microsoft.com/office/drawing/2014/main" id="{EE108D46-967D-5BEE-B78B-E928E53AE34B}"/>
              </a:ext>
            </a:extLst>
          </p:cNvPr>
          <p:cNvCxnSpPr>
            <a:cxnSpLocks noChangeShapeType="1"/>
          </p:cNvCxnSpPr>
          <p:nvPr/>
        </p:nvCxnSpPr>
        <p:spPr bwMode="auto">
          <a:xfrm>
            <a:off x="4083050" y="2543175"/>
            <a:ext cx="4222750" cy="1368425"/>
          </a:xfrm>
          <a:prstGeom prst="straightConnector1">
            <a:avLst/>
          </a:prstGeom>
          <a:noFill/>
          <a:ln w="9525" algn="ctr">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14" name="TextBox 13">
            <a:extLst>
              <a:ext uri="{FF2B5EF4-FFF2-40B4-BE49-F238E27FC236}">
                <a16:creationId xmlns:a16="http://schemas.microsoft.com/office/drawing/2014/main" id="{2A6CD9D4-345D-A70A-4F4E-A57F28B4DFDF}"/>
              </a:ext>
            </a:extLst>
          </p:cNvPr>
          <p:cNvSpPr txBox="1">
            <a:spLocks noChangeArrowheads="1"/>
          </p:cNvSpPr>
          <p:nvPr/>
        </p:nvSpPr>
        <p:spPr bwMode="auto">
          <a:xfrm>
            <a:off x="8369300" y="3565525"/>
            <a:ext cx="152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a:solidFill>
                  <a:srgbClr val="0000FF"/>
                </a:solidFill>
                <a:latin typeface="Comic Sans MS" panose="030F0702030302020204" pitchFamily="66" charset="0"/>
              </a:rPr>
              <a:t>M</a:t>
            </a:r>
            <a:r>
              <a:rPr lang="en-US" altLang="en-US" sz="2800" baseline="-25000">
                <a:solidFill>
                  <a:srgbClr val="0000FF"/>
                </a:solidFill>
                <a:latin typeface="Comic Sans MS" panose="030F0702030302020204" pitchFamily="66" charset="0"/>
              </a:rPr>
              <a:t>S</a:t>
            </a:r>
          </a:p>
        </p:txBody>
      </p:sp>
      <p:sp>
        <p:nvSpPr>
          <p:cNvPr id="17" name="TextBox 16">
            <a:extLst>
              <a:ext uri="{FF2B5EF4-FFF2-40B4-BE49-F238E27FC236}">
                <a16:creationId xmlns:a16="http://schemas.microsoft.com/office/drawing/2014/main" id="{CCA60A62-92B9-564A-66E6-99260E83C1A0}"/>
              </a:ext>
            </a:extLst>
          </p:cNvPr>
          <p:cNvSpPr txBox="1">
            <a:spLocks noChangeArrowheads="1"/>
          </p:cNvSpPr>
          <p:nvPr/>
        </p:nvSpPr>
        <p:spPr bwMode="auto">
          <a:xfrm>
            <a:off x="5408613" y="3827463"/>
            <a:ext cx="1371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a:solidFill>
                  <a:srgbClr val="FF0000"/>
                </a:solidFill>
                <a:latin typeface="Comic Sans MS" panose="030F0702030302020204" pitchFamily="66" charset="0"/>
              </a:rPr>
              <a:t>M</a:t>
            </a:r>
            <a:r>
              <a:rPr lang="en-US" altLang="en-US" sz="2800" baseline="-25000">
                <a:solidFill>
                  <a:srgbClr val="FF0000"/>
                </a:solidFill>
                <a:latin typeface="Comic Sans MS" panose="030F0702030302020204" pitchFamily="66" charset="0"/>
              </a:rPr>
              <a:t>r</a:t>
            </a:r>
          </a:p>
        </p:txBody>
      </p:sp>
      <p:cxnSp>
        <p:nvCxnSpPr>
          <p:cNvPr id="24" name="Straight Arrow Connector 23">
            <a:extLst>
              <a:ext uri="{FF2B5EF4-FFF2-40B4-BE49-F238E27FC236}">
                <a16:creationId xmlns:a16="http://schemas.microsoft.com/office/drawing/2014/main" id="{640E5C25-A2EC-61EE-75DD-DBD967108122}"/>
              </a:ext>
            </a:extLst>
          </p:cNvPr>
          <p:cNvCxnSpPr>
            <a:cxnSpLocks noChangeShapeType="1"/>
          </p:cNvCxnSpPr>
          <p:nvPr/>
        </p:nvCxnSpPr>
        <p:spPr bwMode="auto">
          <a:xfrm>
            <a:off x="3505200" y="3911600"/>
            <a:ext cx="3048000" cy="508000"/>
          </a:xfrm>
          <a:prstGeom prst="straightConnector1">
            <a:avLst/>
          </a:prstGeom>
          <a:noFill/>
          <a:ln w="9525"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51052CAA-E60D-0182-4331-2B2FB0EA3D68}"/>
              </a:ext>
            </a:extLst>
          </p:cNvPr>
          <p:cNvCxnSpPr>
            <a:cxnSpLocks/>
          </p:cNvCxnSpPr>
          <p:nvPr/>
        </p:nvCxnSpPr>
        <p:spPr bwMode="auto">
          <a:xfrm>
            <a:off x="6645275" y="5334000"/>
            <a:ext cx="423863" cy="0"/>
          </a:xfrm>
          <a:prstGeom prst="straightConnector1">
            <a:avLst/>
          </a:prstGeom>
          <a:noFill/>
          <a:ln w="28575" algn="ctr">
            <a:solidFill>
              <a:srgbClr val="00B050"/>
            </a:solidFill>
            <a:round/>
            <a:headEnd type="triangle" w="med" len="med"/>
            <a:tailEnd type="triangle" w="med" len="med"/>
          </a:ln>
          <a:extLst>
            <a:ext uri="{909E8E84-426E-40DD-AFC4-6F175D3DCCD1}">
              <a14:hiddenFill xmlns:a14="http://schemas.microsoft.com/office/drawing/2010/main">
                <a:noFill/>
              </a14:hiddenFill>
            </a:ext>
          </a:extLst>
        </p:spPr>
      </p:cxnSp>
      <p:sp>
        <p:nvSpPr>
          <p:cNvPr id="27" name="TextBox 26">
            <a:extLst>
              <a:ext uri="{FF2B5EF4-FFF2-40B4-BE49-F238E27FC236}">
                <a16:creationId xmlns:a16="http://schemas.microsoft.com/office/drawing/2014/main" id="{40E0DAB9-05A4-9F6D-EEC0-51D0F3609E3F}"/>
              </a:ext>
            </a:extLst>
          </p:cNvPr>
          <p:cNvSpPr txBox="1">
            <a:spLocks noChangeArrowheads="1"/>
          </p:cNvSpPr>
          <p:nvPr/>
        </p:nvSpPr>
        <p:spPr bwMode="auto">
          <a:xfrm>
            <a:off x="6734175" y="5346700"/>
            <a:ext cx="1371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a:solidFill>
                  <a:srgbClr val="00B050"/>
                </a:solidFill>
                <a:latin typeface="Comic Sans MS" panose="030F0702030302020204" pitchFamily="66" charset="0"/>
              </a:rPr>
              <a:t>H</a:t>
            </a:r>
            <a:r>
              <a:rPr lang="en-US" altLang="en-US" sz="2800" baseline="-25000">
                <a:solidFill>
                  <a:srgbClr val="00B050"/>
                </a:solidFill>
                <a:latin typeface="Comic Sans MS" panose="030F0702030302020204" pitchFamily="66" charset="0"/>
              </a:rPr>
              <a:t>c</a:t>
            </a:r>
          </a:p>
        </p:txBody>
      </p:sp>
      <p:cxnSp>
        <p:nvCxnSpPr>
          <p:cNvPr id="30" name="Straight Arrow Connector 29">
            <a:extLst>
              <a:ext uri="{FF2B5EF4-FFF2-40B4-BE49-F238E27FC236}">
                <a16:creationId xmlns:a16="http://schemas.microsoft.com/office/drawing/2014/main" id="{C093E405-69FE-2315-BA33-B60D968C5C57}"/>
              </a:ext>
            </a:extLst>
          </p:cNvPr>
          <p:cNvCxnSpPr>
            <a:cxnSpLocks noChangeShapeType="1"/>
          </p:cNvCxnSpPr>
          <p:nvPr/>
        </p:nvCxnSpPr>
        <p:spPr bwMode="auto">
          <a:xfrm>
            <a:off x="3895725" y="5872163"/>
            <a:ext cx="2749550" cy="0"/>
          </a:xfrm>
          <a:prstGeom prst="straightConnector1">
            <a:avLst/>
          </a:prstGeom>
          <a:noFill/>
          <a:ln w="9525" algn="ctr">
            <a:solidFill>
              <a:srgbClr val="00B050"/>
            </a:solidFill>
            <a:round/>
            <a:headEnd/>
            <a:tailEnd type="triangle" w="med" len="med"/>
          </a:ln>
          <a:extLst>
            <a:ext uri="{909E8E84-426E-40DD-AFC4-6F175D3DCCD1}">
              <a14:hiddenFill xmlns:a14="http://schemas.microsoft.com/office/drawing/2010/main">
                <a:noFill/>
              </a14:hiddenFill>
            </a:ext>
          </a:extLst>
        </p:spPr>
      </p:cxnSp>
      <p:sp>
        <p:nvSpPr>
          <p:cNvPr id="31" name="TextBox 30">
            <a:extLst>
              <a:ext uri="{FF2B5EF4-FFF2-40B4-BE49-F238E27FC236}">
                <a16:creationId xmlns:a16="http://schemas.microsoft.com/office/drawing/2014/main" id="{67DD3174-C7EB-7FA5-0E85-B6E91E6EA869}"/>
              </a:ext>
            </a:extLst>
          </p:cNvPr>
          <p:cNvSpPr txBox="1">
            <a:spLocks noChangeArrowheads="1"/>
          </p:cNvSpPr>
          <p:nvPr/>
        </p:nvSpPr>
        <p:spPr bwMode="auto">
          <a:xfrm>
            <a:off x="5392738" y="3602038"/>
            <a:ext cx="22082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latin typeface="Comic Sans MS" panose="030F0702030302020204" pitchFamily="66" charset="0"/>
              </a:rPr>
              <a:t>Can increase with smaller field</a:t>
            </a:r>
          </a:p>
        </p:txBody>
      </p:sp>
      <p:sp>
        <p:nvSpPr>
          <p:cNvPr id="32" name="TextBox 31">
            <a:extLst>
              <a:ext uri="{FF2B5EF4-FFF2-40B4-BE49-F238E27FC236}">
                <a16:creationId xmlns:a16="http://schemas.microsoft.com/office/drawing/2014/main" id="{D77AD914-0296-1B72-FA21-A593B74E8A47}"/>
              </a:ext>
            </a:extLst>
          </p:cNvPr>
          <p:cNvSpPr txBox="1">
            <a:spLocks noChangeArrowheads="1"/>
          </p:cNvSpPr>
          <p:nvPr/>
        </p:nvSpPr>
        <p:spPr bwMode="auto">
          <a:xfrm>
            <a:off x="1447800" y="1295400"/>
            <a:ext cx="2208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solidFill>
                  <a:srgbClr val="FF0000"/>
                </a:solidFill>
                <a:latin typeface="Comic Sans MS" panose="030F0702030302020204" pitchFamily="66" charset="0"/>
              </a:rPr>
              <a:t>FC (50 Oe)</a:t>
            </a:r>
          </a:p>
          <a:p>
            <a:pPr algn="ctr">
              <a:spcBef>
                <a:spcPct val="0"/>
              </a:spcBef>
              <a:buFontTx/>
              <a:buNone/>
            </a:pPr>
            <a:r>
              <a:rPr lang="en-US" altLang="en-US" sz="1400">
                <a:latin typeface="Comic Sans MS" panose="030F0702030302020204" pitchFamily="66" charset="0"/>
              </a:rPr>
              <a:t>ZFC</a:t>
            </a:r>
          </a:p>
        </p:txBody>
      </p:sp>
      <p:pic>
        <p:nvPicPr>
          <p:cNvPr id="34" name="Picture 33">
            <a:extLst>
              <a:ext uri="{FF2B5EF4-FFF2-40B4-BE49-F238E27FC236}">
                <a16:creationId xmlns:a16="http://schemas.microsoft.com/office/drawing/2014/main" id="{0A0EC722-1E11-A371-6BBC-8864AFB79B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27900" y="5572125"/>
            <a:ext cx="1557338"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3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32"/>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P spid="18" grpId="0" animBg="1"/>
      <p:bldP spid="19" grpId="0"/>
      <p:bldP spid="20" grpId="0" animBg="1"/>
      <p:bldP spid="21" grpId="0" animBg="1"/>
      <p:bldP spid="22" grpId="0"/>
      <p:bldP spid="14" grpId="0"/>
      <p:bldP spid="17" grpId="0"/>
      <p:bldP spid="27" grpId="0"/>
      <p:bldP spid="31" grpId="0"/>
      <p:bldP spid="31" grpId="1"/>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C5F141A7-01BB-1502-B568-40AAE7F401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278">
            <a:hlinkClick r:id="rId4"/>
            <a:extLst>
              <a:ext uri="{FF2B5EF4-FFF2-40B4-BE49-F238E27FC236}">
                <a16:creationId xmlns:a16="http://schemas.microsoft.com/office/drawing/2014/main" id="{96DF51DF-E02B-1437-3E9A-CB02E0B67F26}"/>
              </a:ext>
            </a:extLst>
          </p:cNvPr>
          <p:cNvSpPr txBox="1">
            <a:spLocks noChangeArrowheads="1"/>
          </p:cNvSpPr>
          <p:nvPr/>
        </p:nvSpPr>
        <p:spPr bwMode="auto">
          <a:xfrm>
            <a:off x="8453438" y="-47625"/>
            <a:ext cx="7635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50000"/>
              </a:spcBef>
              <a:buFontTx/>
              <a:buNone/>
            </a:pPr>
            <a:r>
              <a:rPr lang="en-US" altLang="en-US" sz="1000">
                <a:latin typeface="Palatino"/>
                <a:sym typeface="Wingdings" panose="05000000000000000000" pitchFamily="2" charset="2"/>
              </a:rPr>
              <a:t></a:t>
            </a:r>
          </a:p>
        </p:txBody>
      </p:sp>
      <p:sp>
        <p:nvSpPr>
          <p:cNvPr id="29700" name="Rectangle 77">
            <a:extLst>
              <a:ext uri="{FF2B5EF4-FFF2-40B4-BE49-F238E27FC236}">
                <a16:creationId xmlns:a16="http://schemas.microsoft.com/office/drawing/2014/main" id="{4717CFB6-5618-CFDE-56F4-A91F96BCACC0}"/>
              </a:ext>
            </a:extLst>
          </p:cNvPr>
          <p:cNvSpPr>
            <a:spLocks noChangeArrowheads="1"/>
          </p:cNvSpPr>
          <p:nvPr/>
        </p:nvSpPr>
        <p:spPr bwMode="auto">
          <a:xfrm>
            <a:off x="0" y="0"/>
            <a:ext cx="9166225" cy="838200"/>
          </a:xfrm>
          <a:prstGeom prst="rect">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Comic Sans MS" panose="030F0702030302020204" pitchFamily="66" charset="0"/>
            </a:endParaRPr>
          </a:p>
        </p:txBody>
      </p:sp>
      <p:pic>
        <p:nvPicPr>
          <p:cNvPr id="29701" name="Picture 78">
            <a:extLst>
              <a:ext uri="{FF2B5EF4-FFF2-40B4-BE49-F238E27FC236}">
                <a16:creationId xmlns:a16="http://schemas.microsoft.com/office/drawing/2014/main" id="{6D59ADAB-3B31-5735-89C1-C49415C762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0" y="76200"/>
            <a:ext cx="66833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9">
            <a:extLst>
              <a:ext uri="{FF2B5EF4-FFF2-40B4-BE49-F238E27FC236}">
                <a16:creationId xmlns:a16="http://schemas.microsoft.com/office/drawing/2014/main" id="{48BF6D36-8427-41EB-6A0E-38DEB59FF3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76200"/>
            <a:ext cx="66833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5">
            <a:extLst>
              <a:ext uri="{FF2B5EF4-FFF2-40B4-BE49-F238E27FC236}">
                <a16:creationId xmlns:a16="http://schemas.microsoft.com/office/drawing/2014/main" id="{0DF9DB87-6677-8037-A7AD-71EB6DB7B3D3}"/>
              </a:ext>
            </a:extLst>
          </p:cNvPr>
          <p:cNvSpPr txBox="1">
            <a:spLocks noChangeArrowheads="1"/>
          </p:cNvSpPr>
          <p:nvPr/>
        </p:nvSpPr>
        <p:spPr bwMode="auto">
          <a:xfrm>
            <a:off x="228600" y="0"/>
            <a:ext cx="8707438" cy="769938"/>
          </a:xfrm>
          <a:prstGeom prst="rect">
            <a:avLst/>
          </a:prstGeom>
          <a:noFill/>
          <a:ln w="9525">
            <a:noFill/>
            <a:miter lim="800000"/>
            <a:headEnd/>
            <a:tailEnd/>
          </a:ln>
          <a:effectLst/>
        </p:spPr>
        <p:txBody>
          <a:bodyPr>
            <a:spAutoFit/>
          </a:bodyPr>
          <a:lstStyle/>
          <a:p>
            <a:pPr algn="ctr">
              <a:spcBef>
                <a:spcPct val="50000"/>
              </a:spcBef>
              <a:defRPr/>
            </a:pPr>
            <a:r>
              <a:rPr lang="en-US" sz="4400" dirty="0">
                <a:solidFill>
                  <a:srgbClr val="F5C428"/>
                </a:solidFill>
                <a:effectLst>
                  <a:outerShdw blurRad="38100" dist="38100" dir="2700000" algn="tl">
                    <a:srgbClr val="000000">
                      <a:alpha val="43137"/>
                    </a:srgbClr>
                  </a:outerShdw>
                </a:effectLst>
                <a:latin typeface="+mn-lt"/>
              </a:rPr>
              <a:t>Magnetic Profile Changes</a:t>
            </a:r>
            <a:endParaRPr lang="en-US" sz="4400" b="1" dirty="0">
              <a:solidFill>
                <a:srgbClr val="F5C428"/>
              </a:solidFill>
              <a:latin typeface="+mn-lt"/>
            </a:endParaRPr>
          </a:p>
        </p:txBody>
      </p:sp>
      <p:sp>
        <p:nvSpPr>
          <p:cNvPr id="2" name="Arrow: Left 1">
            <a:extLst>
              <a:ext uri="{FF2B5EF4-FFF2-40B4-BE49-F238E27FC236}">
                <a16:creationId xmlns:a16="http://schemas.microsoft.com/office/drawing/2014/main" id="{F34894FE-834C-DA52-3691-E863D1945668}"/>
              </a:ext>
            </a:extLst>
          </p:cNvPr>
          <p:cNvSpPr>
            <a:spLocks noChangeArrowheads="1"/>
          </p:cNvSpPr>
          <p:nvPr/>
        </p:nvSpPr>
        <p:spPr bwMode="auto">
          <a:xfrm>
            <a:off x="6019800" y="4078288"/>
            <a:ext cx="1600200" cy="301625"/>
          </a:xfrm>
          <a:prstGeom prst="leftArrow">
            <a:avLst>
              <a:gd name="adj1" fmla="val 50000"/>
              <a:gd name="adj2" fmla="val 49909"/>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
        <p:nvSpPr>
          <p:cNvPr id="4" name="TextBox 3">
            <a:extLst>
              <a:ext uri="{FF2B5EF4-FFF2-40B4-BE49-F238E27FC236}">
                <a16:creationId xmlns:a16="http://schemas.microsoft.com/office/drawing/2014/main" id="{C7847308-8C39-A2D0-DC2B-D4DD56964679}"/>
              </a:ext>
            </a:extLst>
          </p:cNvPr>
          <p:cNvSpPr txBox="1">
            <a:spLocks noChangeArrowheads="1"/>
          </p:cNvSpPr>
          <p:nvPr/>
        </p:nvSpPr>
        <p:spPr bwMode="auto">
          <a:xfrm>
            <a:off x="7772400" y="4038600"/>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H</a:t>
            </a:r>
          </a:p>
        </p:txBody>
      </p:sp>
      <p:sp>
        <p:nvSpPr>
          <p:cNvPr id="29708" name="TextBox 13">
            <a:extLst>
              <a:ext uri="{FF2B5EF4-FFF2-40B4-BE49-F238E27FC236}">
                <a16:creationId xmlns:a16="http://schemas.microsoft.com/office/drawing/2014/main" id="{778D681B-4CCE-0D1E-BFF7-AA21DB8B08C9}"/>
              </a:ext>
            </a:extLst>
          </p:cNvPr>
          <p:cNvSpPr txBox="1">
            <a:spLocks noChangeArrowheads="1"/>
          </p:cNvSpPr>
          <p:nvPr/>
        </p:nvSpPr>
        <p:spPr bwMode="auto">
          <a:xfrm>
            <a:off x="2174875" y="1419225"/>
            <a:ext cx="1676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solidFill>
                  <a:srgbClr val="00B050"/>
                </a:solidFill>
                <a:latin typeface="Comic Sans MS" panose="030F0702030302020204" pitchFamily="66" charset="0"/>
              </a:rPr>
              <a:t>Region 1:</a:t>
            </a:r>
          </a:p>
          <a:p>
            <a:pPr algn="ctr">
              <a:spcBef>
                <a:spcPct val="0"/>
              </a:spcBef>
              <a:buFontTx/>
              <a:buNone/>
            </a:pPr>
            <a:r>
              <a:rPr lang="en-US" altLang="en-US" sz="1800">
                <a:solidFill>
                  <a:srgbClr val="00B050"/>
                </a:solidFill>
                <a:latin typeface="Comic Sans MS" panose="030F0702030302020204" pitchFamily="66" charset="0"/>
              </a:rPr>
              <a:t>100 mTorr</a:t>
            </a:r>
          </a:p>
        </p:txBody>
      </p:sp>
      <p:sp>
        <p:nvSpPr>
          <p:cNvPr id="29709" name="TextBox 14">
            <a:extLst>
              <a:ext uri="{FF2B5EF4-FFF2-40B4-BE49-F238E27FC236}">
                <a16:creationId xmlns:a16="http://schemas.microsoft.com/office/drawing/2014/main" id="{FBC19CE5-5C50-25B4-9E2E-0178F5475D6B}"/>
              </a:ext>
            </a:extLst>
          </p:cNvPr>
          <p:cNvSpPr txBox="1">
            <a:spLocks noChangeArrowheads="1"/>
          </p:cNvSpPr>
          <p:nvPr/>
        </p:nvSpPr>
        <p:spPr bwMode="auto">
          <a:xfrm>
            <a:off x="2781300" y="4516437"/>
            <a:ext cx="461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latin typeface="Comic Sans MS" panose="030F0702030302020204" pitchFamily="66" charset="0"/>
              </a:rPr>
              <a:t>Rob Trappen, </a:t>
            </a:r>
            <a:r>
              <a:rPr lang="en-US" altLang="en-US" sz="1800" i="1" dirty="0">
                <a:latin typeface="Comic Sans MS" panose="030F0702030302020204" pitchFamily="66" charset="0"/>
              </a:rPr>
              <a:t>et. al</a:t>
            </a:r>
            <a:r>
              <a:rPr lang="en-US" altLang="en-US" sz="1800" dirty="0">
                <a:latin typeface="Comic Sans MS" panose="030F0702030302020204" pitchFamily="66" charset="0"/>
              </a:rPr>
              <a:t>. JAP 2019</a:t>
            </a:r>
          </a:p>
        </p:txBody>
      </p:sp>
      <p:sp>
        <p:nvSpPr>
          <p:cNvPr id="19" name="TextBox 18">
            <a:extLst>
              <a:ext uri="{FF2B5EF4-FFF2-40B4-BE49-F238E27FC236}">
                <a16:creationId xmlns:a16="http://schemas.microsoft.com/office/drawing/2014/main" id="{0FEF9BC5-0434-4772-1D30-6F4BA9085648}"/>
              </a:ext>
            </a:extLst>
          </p:cNvPr>
          <p:cNvSpPr txBox="1">
            <a:spLocks noChangeArrowheads="1"/>
          </p:cNvSpPr>
          <p:nvPr/>
        </p:nvSpPr>
        <p:spPr bwMode="auto">
          <a:xfrm>
            <a:off x="4632325" y="871538"/>
            <a:ext cx="4610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latin typeface="Comic Sans MS" panose="030F0702030302020204" pitchFamily="66" charset="0"/>
              </a:rPr>
              <a:t>Oxygen Deficient</a:t>
            </a:r>
          </a:p>
        </p:txBody>
      </p:sp>
      <p:sp>
        <p:nvSpPr>
          <p:cNvPr id="20" name="Rectangle 19">
            <a:extLst>
              <a:ext uri="{FF2B5EF4-FFF2-40B4-BE49-F238E27FC236}">
                <a16:creationId xmlns:a16="http://schemas.microsoft.com/office/drawing/2014/main" id="{EF4AA1B4-AA37-31CF-666E-5128683ECF27}"/>
              </a:ext>
            </a:extLst>
          </p:cNvPr>
          <p:cNvSpPr>
            <a:spLocks noChangeArrowheads="1"/>
          </p:cNvSpPr>
          <p:nvPr/>
        </p:nvSpPr>
        <p:spPr bwMode="auto">
          <a:xfrm>
            <a:off x="609600" y="2597150"/>
            <a:ext cx="4267200" cy="1441450"/>
          </a:xfrm>
          <a:prstGeom prst="rect">
            <a:avLst/>
          </a:prstGeom>
          <a:solidFill>
            <a:srgbClr val="FFC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
        <p:nvSpPr>
          <p:cNvPr id="17" name="TextBox 16">
            <a:extLst>
              <a:ext uri="{FF2B5EF4-FFF2-40B4-BE49-F238E27FC236}">
                <a16:creationId xmlns:a16="http://schemas.microsoft.com/office/drawing/2014/main" id="{0584BBC8-8D80-424A-DFBC-2A46C19A43FE}"/>
              </a:ext>
            </a:extLst>
          </p:cNvPr>
          <p:cNvSpPr txBox="1">
            <a:spLocks noChangeArrowheads="1"/>
          </p:cNvSpPr>
          <p:nvPr/>
        </p:nvSpPr>
        <p:spPr bwMode="auto">
          <a:xfrm>
            <a:off x="1295400" y="3702050"/>
            <a:ext cx="2971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solidFill>
                  <a:srgbClr val="FF0000"/>
                </a:solidFill>
                <a:latin typeface="Comic Sans MS" panose="030F0702030302020204" pitchFamily="66" charset="0"/>
              </a:rPr>
              <a:t>Region 2: 10 mTorr</a:t>
            </a:r>
          </a:p>
        </p:txBody>
      </p:sp>
      <p:sp>
        <p:nvSpPr>
          <p:cNvPr id="23" name="Rectangle 22">
            <a:extLst>
              <a:ext uri="{FF2B5EF4-FFF2-40B4-BE49-F238E27FC236}">
                <a16:creationId xmlns:a16="http://schemas.microsoft.com/office/drawing/2014/main" id="{326E3E8A-30F8-80F6-DF29-77A0017608C9}"/>
              </a:ext>
            </a:extLst>
          </p:cNvPr>
          <p:cNvSpPr>
            <a:spLocks noChangeArrowheads="1"/>
          </p:cNvSpPr>
          <p:nvPr/>
        </p:nvSpPr>
        <p:spPr bwMode="auto">
          <a:xfrm>
            <a:off x="5013325" y="895350"/>
            <a:ext cx="4152900" cy="359727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b="1">
              <a:cs typeface="Arial" panose="020B0604020202020204" pitchFamily="34" charset="0"/>
            </a:endParaRPr>
          </a:p>
        </p:txBody>
      </p:sp>
      <p:sp>
        <p:nvSpPr>
          <p:cNvPr id="29714" name="TextBox 5">
            <a:extLst>
              <a:ext uri="{FF2B5EF4-FFF2-40B4-BE49-F238E27FC236}">
                <a16:creationId xmlns:a16="http://schemas.microsoft.com/office/drawing/2014/main" id="{F769AD4A-AF2C-F955-A246-0F50E22D5B7D}"/>
              </a:ext>
            </a:extLst>
          </p:cNvPr>
          <p:cNvSpPr txBox="1">
            <a:spLocks noChangeArrowheads="1"/>
          </p:cNvSpPr>
          <p:nvPr/>
        </p:nvSpPr>
        <p:spPr bwMode="auto">
          <a:xfrm>
            <a:off x="609600" y="804863"/>
            <a:ext cx="3886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Polarized Neutron Reflectometry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2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9" grpId="0"/>
      <p:bldP spid="20" grpId="0" animBg="1"/>
      <p:bldP spid="17" grpId="0"/>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3A40-1BDD-57E6-8837-AD20733A8304}"/>
              </a:ext>
            </a:extLst>
          </p:cNvPr>
          <p:cNvSpPr>
            <a:spLocks noGrp="1"/>
          </p:cNvSpPr>
          <p:nvPr>
            <p:ph type="title"/>
          </p:nvPr>
        </p:nvSpPr>
        <p:spPr>
          <a:xfrm>
            <a:off x="628650" y="90806"/>
            <a:ext cx="7886700" cy="1325563"/>
          </a:xfrm>
        </p:spPr>
        <p:txBody>
          <a:bodyPr/>
          <a:lstStyle/>
          <a:p>
            <a:pPr algn="ctr"/>
            <a:r>
              <a:rPr lang="en-US" dirty="0"/>
              <a:t>Unfinished vs Finished Stories</a:t>
            </a:r>
            <a:br>
              <a:rPr lang="en-US" dirty="0"/>
            </a:br>
            <a:endParaRPr lang="en-US" dirty="0"/>
          </a:p>
        </p:txBody>
      </p:sp>
      <p:sp>
        <p:nvSpPr>
          <p:cNvPr id="5" name="TextBox 4">
            <a:extLst>
              <a:ext uri="{FF2B5EF4-FFF2-40B4-BE49-F238E27FC236}">
                <a16:creationId xmlns:a16="http://schemas.microsoft.com/office/drawing/2014/main" id="{37D22296-1043-0115-D19F-CB73324FDCE9}"/>
              </a:ext>
            </a:extLst>
          </p:cNvPr>
          <p:cNvSpPr txBox="1"/>
          <p:nvPr/>
        </p:nvSpPr>
        <p:spPr>
          <a:xfrm>
            <a:off x="-10160" y="666563"/>
            <a:ext cx="4572000" cy="4801314"/>
          </a:xfrm>
          <a:prstGeom prst="rect">
            <a:avLst/>
          </a:prstGeom>
          <a:noFill/>
        </p:spPr>
        <p:txBody>
          <a:bodyPr wrap="square">
            <a:spAutoFit/>
          </a:bodyPr>
          <a:lstStyle/>
          <a:p>
            <a:pPr algn="ctr">
              <a:spcBef>
                <a:spcPts val="1200"/>
              </a:spcBef>
            </a:pPr>
            <a:r>
              <a:rPr lang="en-US" sz="3200" u="sng" dirty="0"/>
              <a:t>Completed Research</a:t>
            </a:r>
          </a:p>
          <a:p>
            <a:pPr algn="ctr">
              <a:spcBef>
                <a:spcPts val="1200"/>
              </a:spcBef>
            </a:pPr>
            <a:r>
              <a:rPr lang="en-US" sz="3200" dirty="0"/>
              <a:t>Why should I care?</a:t>
            </a:r>
          </a:p>
          <a:p>
            <a:pPr algn="ctr">
              <a:spcBef>
                <a:spcPts val="1200"/>
              </a:spcBef>
            </a:pPr>
            <a:r>
              <a:rPr lang="en-US" sz="3200" dirty="0"/>
              <a:t>What did you do?</a:t>
            </a:r>
          </a:p>
          <a:p>
            <a:pPr algn="ctr">
              <a:spcBef>
                <a:spcPts val="1200"/>
              </a:spcBef>
            </a:pPr>
            <a:r>
              <a:rPr lang="en-US" sz="3200" dirty="0"/>
              <a:t>What did you find?</a:t>
            </a:r>
          </a:p>
          <a:p>
            <a:pPr algn="ctr">
              <a:spcBef>
                <a:spcPts val="1200"/>
              </a:spcBef>
            </a:pPr>
            <a:r>
              <a:rPr lang="en-US" sz="3200" dirty="0"/>
              <a:t>Why are these findings important?</a:t>
            </a:r>
          </a:p>
          <a:p>
            <a:pPr algn="ctr">
              <a:spcBef>
                <a:spcPts val="1200"/>
              </a:spcBef>
            </a:pPr>
            <a:r>
              <a:rPr lang="en-US" sz="3200" dirty="0">
                <a:solidFill>
                  <a:srgbClr val="7030A0"/>
                </a:solidFill>
              </a:rPr>
              <a:t>Do any of these questions look familiar? </a:t>
            </a:r>
          </a:p>
        </p:txBody>
      </p:sp>
      <p:sp>
        <p:nvSpPr>
          <p:cNvPr id="6" name="TextBox 5">
            <a:extLst>
              <a:ext uri="{FF2B5EF4-FFF2-40B4-BE49-F238E27FC236}">
                <a16:creationId xmlns:a16="http://schemas.microsoft.com/office/drawing/2014/main" id="{A30B3194-D973-B12C-AE1A-61B32EAC0513}"/>
              </a:ext>
            </a:extLst>
          </p:cNvPr>
          <p:cNvSpPr txBox="1"/>
          <p:nvPr/>
        </p:nvSpPr>
        <p:spPr>
          <a:xfrm>
            <a:off x="4572000" y="641501"/>
            <a:ext cx="4572000" cy="5509200"/>
          </a:xfrm>
          <a:prstGeom prst="rect">
            <a:avLst/>
          </a:prstGeom>
          <a:noFill/>
        </p:spPr>
        <p:txBody>
          <a:bodyPr wrap="square">
            <a:spAutoFit/>
          </a:bodyPr>
          <a:lstStyle/>
          <a:p>
            <a:pPr algn="ctr"/>
            <a:r>
              <a:rPr lang="en-US" sz="3200" u="sng" dirty="0"/>
              <a:t>Incomplete Research</a:t>
            </a:r>
          </a:p>
          <a:p>
            <a:pPr algn="ctr"/>
            <a:r>
              <a:rPr lang="en-US" sz="3200" dirty="0"/>
              <a:t>Why should I care?</a:t>
            </a:r>
          </a:p>
          <a:p>
            <a:pPr algn="ctr"/>
            <a:r>
              <a:rPr lang="en-US" sz="3200" dirty="0"/>
              <a:t>What did you do </a:t>
            </a:r>
            <a:r>
              <a:rPr lang="en-US" sz="3200" dirty="0">
                <a:solidFill>
                  <a:srgbClr val="FF0000"/>
                </a:solidFill>
              </a:rPr>
              <a:t>or plan to do</a:t>
            </a:r>
            <a:r>
              <a:rPr lang="en-US" sz="3200" dirty="0"/>
              <a:t>?</a:t>
            </a:r>
          </a:p>
          <a:p>
            <a:pPr algn="ctr"/>
            <a:r>
              <a:rPr lang="en-US" sz="3200" dirty="0"/>
              <a:t>What do you expect to find? </a:t>
            </a:r>
          </a:p>
          <a:p>
            <a:pPr algn="ctr"/>
            <a:r>
              <a:rPr lang="en-US" sz="3200" dirty="0"/>
              <a:t>What have you found </a:t>
            </a:r>
            <a:r>
              <a:rPr lang="en-US" sz="3200" dirty="0">
                <a:solidFill>
                  <a:srgbClr val="FF0000"/>
                </a:solidFill>
              </a:rPr>
              <a:t>so far if anything</a:t>
            </a:r>
            <a:r>
              <a:rPr lang="en-US" sz="3200" dirty="0"/>
              <a:t>?</a:t>
            </a:r>
          </a:p>
          <a:p>
            <a:pPr algn="ctr"/>
            <a:r>
              <a:rPr lang="en-US" sz="3200" dirty="0">
                <a:solidFill>
                  <a:srgbClr val="FF0000"/>
                </a:solidFill>
              </a:rPr>
              <a:t>What are the next steps?</a:t>
            </a:r>
          </a:p>
          <a:p>
            <a:pPr algn="ctr"/>
            <a:r>
              <a:rPr lang="en-US" sz="3200" dirty="0"/>
              <a:t>Why are these </a:t>
            </a:r>
            <a:r>
              <a:rPr lang="en-US" sz="3200" dirty="0">
                <a:solidFill>
                  <a:srgbClr val="FF0000"/>
                </a:solidFill>
              </a:rPr>
              <a:t>steps</a:t>
            </a:r>
            <a:r>
              <a:rPr lang="en-US" sz="3200" dirty="0"/>
              <a:t> important?</a:t>
            </a:r>
          </a:p>
        </p:txBody>
      </p:sp>
    </p:spTree>
    <p:extLst>
      <p:ext uri="{BB962C8B-B14F-4D97-AF65-F5344CB8AC3E}">
        <p14:creationId xmlns:p14="http://schemas.microsoft.com/office/powerpoint/2010/main" val="300712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C48E-AB19-EDE4-1466-BA8C1B59A086}"/>
              </a:ext>
            </a:extLst>
          </p:cNvPr>
          <p:cNvSpPr>
            <a:spLocks noGrp="1"/>
          </p:cNvSpPr>
          <p:nvPr>
            <p:ph type="title"/>
          </p:nvPr>
        </p:nvSpPr>
        <p:spPr/>
        <p:txBody>
          <a:bodyPr/>
          <a:lstStyle/>
          <a:p>
            <a:r>
              <a:rPr lang="en-US" dirty="0"/>
              <a:t>I ran out of time to talk about growth, but here are the slides</a:t>
            </a:r>
          </a:p>
        </p:txBody>
      </p:sp>
    </p:spTree>
    <p:extLst>
      <p:ext uri="{BB962C8B-B14F-4D97-AF65-F5344CB8AC3E}">
        <p14:creationId xmlns:p14="http://schemas.microsoft.com/office/powerpoint/2010/main" val="2450287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2">
            <a:extLst>
              <a:ext uri="{FF2B5EF4-FFF2-40B4-BE49-F238E27FC236}">
                <a16:creationId xmlns:a16="http://schemas.microsoft.com/office/drawing/2014/main" id="{499B7163-B228-38D0-9963-A53A502F0F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8738"/>
            <a:ext cx="9144000"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9" descr="What are the different types of ovens?">
            <a:extLst>
              <a:ext uri="{FF2B5EF4-FFF2-40B4-BE49-F238E27FC236}">
                <a16:creationId xmlns:a16="http://schemas.microsoft.com/office/drawing/2014/main" id="{A620C60B-6E41-8D04-7C5F-72243946C4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3763" y="33338"/>
            <a:ext cx="1697037"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itle 1">
            <a:extLst>
              <a:ext uri="{FF2B5EF4-FFF2-40B4-BE49-F238E27FC236}">
                <a16:creationId xmlns:a16="http://schemas.microsoft.com/office/drawing/2014/main" id="{173F651F-FB60-86E4-7018-51367642440F}"/>
              </a:ext>
            </a:extLst>
          </p:cNvPr>
          <p:cNvSpPr>
            <a:spLocks noGrp="1" noChangeArrowheads="1"/>
          </p:cNvSpPr>
          <p:nvPr>
            <p:ph type="title"/>
          </p:nvPr>
        </p:nvSpPr>
        <p:spPr>
          <a:xfrm>
            <a:off x="147638" y="109538"/>
            <a:ext cx="4348162" cy="1143000"/>
          </a:xfrm>
        </p:spPr>
        <p:txBody>
          <a:bodyPr/>
          <a:lstStyle/>
          <a:p>
            <a:r>
              <a:rPr lang="en-US" altLang="en-US" sz="2800"/>
              <a:t>Common Thin Film Deposition Techniques</a:t>
            </a:r>
          </a:p>
        </p:txBody>
      </p:sp>
      <p:sp>
        <p:nvSpPr>
          <p:cNvPr id="18437" name="TextBox 5">
            <a:extLst>
              <a:ext uri="{FF2B5EF4-FFF2-40B4-BE49-F238E27FC236}">
                <a16:creationId xmlns:a16="http://schemas.microsoft.com/office/drawing/2014/main" id="{1524AA02-C803-E8C9-9456-3DD497B3C59E}"/>
              </a:ext>
            </a:extLst>
          </p:cNvPr>
          <p:cNvSpPr txBox="1">
            <a:spLocks noChangeArrowheads="1"/>
          </p:cNvSpPr>
          <p:nvPr/>
        </p:nvSpPr>
        <p:spPr bwMode="auto">
          <a:xfrm>
            <a:off x="6335713" y="76200"/>
            <a:ext cx="2819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solidFill>
                  <a:srgbClr val="FF0000"/>
                </a:solidFill>
                <a:latin typeface="Comic Sans MS" panose="030F0702030302020204" pitchFamily="66" charset="0"/>
              </a:rPr>
              <a:t>If we don’t decide we have more important topics to discuss later, I’ll go into these more Oct 22. </a:t>
            </a:r>
          </a:p>
        </p:txBody>
      </p:sp>
      <p:graphicFrame>
        <p:nvGraphicFramePr>
          <p:cNvPr id="4" name="Content Placeholder 3">
            <a:extLst>
              <a:ext uri="{FF2B5EF4-FFF2-40B4-BE49-F238E27FC236}">
                <a16:creationId xmlns:a16="http://schemas.microsoft.com/office/drawing/2014/main" id="{0BC623D2-9A5A-F901-5048-FDC19DD8E3F0}"/>
              </a:ext>
            </a:extLst>
          </p:cNvPr>
          <p:cNvGraphicFramePr>
            <a:graphicFrameLocks noGrp="1"/>
          </p:cNvGraphicFramePr>
          <p:nvPr>
            <p:ph idx="1"/>
            <p:extLst>
              <p:ext uri="{D42A27DB-BD31-4B8C-83A1-F6EECF244321}">
                <p14:modId xmlns:p14="http://schemas.microsoft.com/office/powerpoint/2010/main" val="2147765261"/>
              </p:ext>
            </p:extLst>
          </p:nvPr>
        </p:nvGraphicFramePr>
        <p:xfrm>
          <a:off x="4726257" y="33338"/>
          <a:ext cx="4495800" cy="1628941"/>
        </p:xfrm>
        <a:graphic>
          <a:graphicData uri="http://schemas.openxmlformats.org/drawingml/2006/table">
            <a:tbl>
              <a:tblPr>
                <a:tableStyleId>{5C22544A-7EE6-4342-B048-85BDC9FD1C3A}</a:tableStyleId>
              </a:tblPr>
              <a:tblGrid>
                <a:gridCol w="2271500">
                  <a:extLst>
                    <a:ext uri="{9D8B030D-6E8A-4147-A177-3AD203B41FA5}">
                      <a16:colId xmlns:a16="http://schemas.microsoft.com/office/drawing/2014/main" val="20000"/>
                    </a:ext>
                  </a:extLst>
                </a:gridCol>
                <a:gridCol w="2224300">
                  <a:extLst>
                    <a:ext uri="{9D8B030D-6E8A-4147-A177-3AD203B41FA5}">
                      <a16:colId xmlns:a16="http://schemas.microsoft.com/office/drawing/2014/main" val="20001"/>
                    </a:ext>
                  </a:extLst>
                </a:gridCol>
              </a:tblGrid>
              <a:tr h="264711">
                <a:tc>
                  <a:txBody>
                    <a:bodyPr/>
                    <a:lstStyle/>
                    <a:p>
                      <a:pPr>
                        <a:buNone/>
                      </a:pPr>
                      <a:r>
                        <a:rPr lang="en-US" sz="1400">
                          <a:effectLst/>
                        </a:rPr>
                        <a:t>Goal</a:t>
                      </a:r>
                    </a:p>
                  </a:txBody>
                  <a:tcPr marL="51403" marR="51403" marT="25689" marB="25689" anchor="ctr"/>
                </a:tc>
                <a:tc>
                  <a:txBody>
                    <a:bodyPr/>
                    <a:lstStyle/>
                    <a:p>
                      <a:pPr>
                        <a:buNone/>
                      </a:pPr>
                      <a:r>
                        <a:rPr lang="en-US" sz="1400" dirty="0">
                          <a:effectLst/>
                        </a:rPr>
                        <a:t>Good Method</a:t>
                      </a:r>
                    </a:p>
                  </a:txBody>
                  <a:tcPr marL="51403" marR="51403" marT="25689" marB="25689" anchor="ctr"/>
                </a:tc>
                <a:extLst>
                  <a:ext uri="{0D108BD9-81ED-4DB2-BD59-A6C34878D82A}">
                    <a16:rowId xmlns:a16="http://schemas.microsoft.com/office/drawing/2014/main" val="10000"/>
                  </a:ext>
                </a:extLst>
              </a:tr>
              <a:tr h="264711">
                <a:tc>
                  <a:txBody>
                    <a:bodyPr/>
                    <a:lstStyle/>
                    <a:p>
                      <a:pPr>
                        <a:buNone/>
                      </a:pPr>
                      <a:r>
                        <a:rPr lang="en-US" sz="1400" dirty="0">
                          <a:effectLst/>
                        </a:rPr>
                        <a:t>Large crystal</a:t>
                      </a:r>
                    </a:p>
                  </a:txBody>
                  <a:tcPr marL="51403" marR="51403" marT="25689" marB="25689" anchor="ctr"/>
                </a:tc>
                <a:tc>
                  <a:txBody>
                    <a:bodyPr/>
                    <a:lstStyle/>
                    <a:p>
                      <a:pPr>
                        <a:buNone/>
                      </a:pPr>
                      <a:r>
                        <a:rPr lang="en-US" sz="1400">
                          <a:effectLst/>
                        </a:rPr>
                        <a:t>Melt growth</a:t>
                      </a:r>
                    </a:p>
                  </a:txBody>
                  <a:tcPr marL="51403" marR="51403" marT="25689" marB="25689" anchor="ctr"/>
                </a:tc>
                <a:extLst>
                  <a:ext uri="{0D108BD9-81ED-4DB2-BD59-A6C34878D82A}">
                    <a16:rowId xmlns:a16="http://schemas.microsoft.com/office/drawing/2014/main" val="10001"/>
                  </a:ext>
                </a:extLst>
              </a:tr>
              <a:tr h="264711">
                <a:tc>
                  <a:txBody>
                    <a:bodyPr/>
                    <a:lstStyle/>
                    <a:p>
                      <a:pPr>
                        <a:buNone/>
                      </a:pPr>
                      <a:r>
                        <a:rPr lang="en-US" sz="1400" dirty="0">
                          <a:effectLst/>
                        </a:rPr>
                        <a:t>Cheap synthesis</a:t>
                      </a:r>
                    </a:p>
                  </a:txBody>
                  <a:tcPr marL="51403" marR="51403" marT="25689" marB="25689" anchor="ctr"/>
                </a:tc>
                <a:tc>
                  <a:txBody>
                    <a:bodyPr/>
                    <a:lstStyle/>
                    <a:p>
                      <a:pPr>
                        <a:buNone/>
                      </a:pPr>
                      <a:r>
                        <a:rPr lang="en-US" sz="1400" dirty="0">
                          <a:effectLst/>
                        </a:rPr>
                        <a:t>Solution growth</a:t>
                      </a:r>
                    </a:p>
                  </a:txBody>
                  <a:tcPr marL="51403" marR="51403" marT="25689" marB="25689" anchor="ctr"/>
                </a:tc>
                <a:extLst>
                  <a:ext uri="{0D108BD9-81ED-4DB2-BD59-A6C34878D82A}">
                    <a16:rowId xmlns:a16="http://schemas.microsoft.com/office/drawing/2014/main" val="10002"/>
                  </a:ext>
                </a:extLst>
              </a:tr>
              <a:tr h="264711">
                <a:tc>
                  <a:txBody>
                    <a:bodyPr/>
                    <a:lstStyle/>
                    <a:p>
                      <a:pPr>
                        <a:buNone/>
                      </a:pPr>
                      <a:r>
                        <a:rPr lang="en-US" sz="1400">
                          <a:effectLst/>
                        </a:rPr>
                        <a:t>Magnetic thin films</a:t>
                      </a:r>
                    </a:p>
                  </a:txBody>
                  <a:tcPr marL="51403" marR="51403" marT="25689" marB="25689" anchor="ctr"/>
                </a:tc>
                <a:tc>
                  <a:txBody>
                    <a:bodyPr/>
                    <a:lstStyle/>
                    <a:p>
                      <a:pPr>
                        <a:buNone/>
                      </a:pPr>
                      <a:r>
                        <a:rPr lang="en-US" sz="1400" dirty="0">
                          <a:effectLst/>
                        </a:rPr>
                        <a:t>Sputtering / PLD / MBE</a:t>
                      </a:r>
                    </a:p>
                  </a:txBody>
                  <a:tcPr marL="51403" marR="51403" marT="25689" marB="25689" anchor="ctr"/>
                </a:tc>
                <a:extLst>
                  <a:ext uri="{0D108BD9-81ED-4DB2-BD59-A6C34878D82A}">
                    <a16:rowId xmlns:a16="http://schemas.microsoft.com/office/drawing/2014/main" val="10003"/>
                  </a:ext>
                </a:extLst>
              </a:tr>
              <a:tr h="264711">
                <a:tc>
                  <a:txBody>
                    <a:bodyPr/>
                    <a:lstStyle/>
                    <a:p>
                      <a:pPr>
                        <a:buNone/>
                      </a:pPr>
                      <a:r>
                        <a:rPr lang="en-US" sz="1400">
                          <a:effectLst/>
                        </a:rPr>
                        <a:t>Atomic-level control</a:t>
                      </a:r>
                    </a:p>
                  </a:txBody>
                  <a:tcPr marL="51403" marR="51403" marT="25689" marB="25689" anchor="ctr"/>
                </a:tc>
                <a:tc>
                  <a:txBody>
                    <a:bodyPr/>
                    <a:lstStyle/>
                    <a:p>
                      <a:pPr>
                        <a:buNone/>
                      </a:pPr>
                      <a:r>
                        <a:rPr lang="en-US" sz="1400" dirty="0">
                          <a:effectLst/>
                        </a:rPr>
                        <a:t>MBE</a:t>
                      </a:r>
                    </a:p>
                  </a:txBody>
                  <a:tcPr marL="51403" marR="51403" marT="25689" marB="25689" anchor="ctr"/>
                </a:tc>
                <a:extLst>
                  <a:ext uri="{0D108BD9-81ED-4DB2-BD59-A6C34878D82A}">
                    <a16:rowId xmlns:a16="http://schemas.microsoft.com/office/drawing/2014/main" val="10004"/>
                  </a:ext>
                </a:extLst>
              </a:tr>
              <a:tr h="305219">
                <a:tc>
                  <a:txBody>
                    <a:bodyPr/>
                    <a:lstStyle/>
                    <a:p>
                      <a:pPr>
                        <a:buNone/>
                      </a:pPr>
                      <a:r>
                        <a:rPr lang="en-US" sz="1400">
                          <a:effectLst/>
                        </a:rPr>
                        <a:t>Large-scale manufacturing</a:t>
                      </a:r>
                    </a:p>
                  </a:txBody>
                  <a:tcPr marL="51403" marR="51403" marT="25689" marB="25689" anchor="ctr"/>
                </a:tc>
                <a:tc>
                  <a:txBody>
                    <a:bodyPr/>
                    <a:lstStyle/>
                    <a:p>
                      <a:pPr fontAlgn="t">
                        <a:lnSpc>
                          <a:spcPct val="119048"/>
                        </a:lnSpc>
                        <a:buNone/>
                      </a:pPr>
                      <a:r>
                        <a:rPr lang="en-US" sz="1400" dirty="0">
                          <a:effectLst/>
                        </a:rPr>
                        <a:t>CVD</a:t>
                      </a:r>
                      <a:endParaRPr lang="en-US" sz="1000" b="0" i="0" dirty="0">
                        <a:effectLst/>
                        <a:latin typeface="Segoe UI" panose="020B0502040204020203" pitchFamily="34" charset="0"/>
                      </a:endParaRPr>
                    </a:p>
                  </a:txBody>
                  <a:tcPr marL="51403" marR="51403" marT="25689" marB="25689" anchor="ctr"/>
                </a:tc>
                <a:extLst>
                  <a:ext uri="{0D108BD9-81ED-4DB2-BD59-A6C34878D82A}">
                    <a16:rowId xmlns:a16="http://schemas.microsoft.com/office/drawing/2014/main" val="10005"/>
                  </a:ext>
                </a:extLst>
              </a:tr>
            </a:tbl>
          </a:graphicData>
        </a:graphic>
      </p:graphicFrame>
      <p:sp>
        <p:nvSpPr>
          <p:cNvPr id="18461" name="TextBox 13">
            <a:extLst>
              <a:ext uri="{FF2B5EF4-FFF2-40B4-BE49-F238E27FC236}">
                <a16:creationId xmlns:a16="http://schemas.microsoft.com/office/drawing/2014/main" id="{74490B26-5C1C-CD21-6F87-C3A769E123CC}"/>
              </a:ext>
            </a:extLst>
          </p:cNvPr>
          <p:cNvSpPr txBox="1">
            <a:spLocks noChangeArrowheads="1"/>
          </p:cNvSpPr>
          <p:nvPr/>
        </p:nvSpPr>
        <p:spPr bwMode="auto">
          <a:xfrm>
            <a:off x="4343400" y="6019800"/>
            <a:ext cx="464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800">
                <a:latin typeface="Comic Sans MS" panose="030F0702030302020204" pitchFamily="66" charset="0"/>
              </a:rPr>
              <a:t>Normally best but maybe not for oxides</a:t>
            </a:r>
          </a:p>
        </p:txBody>
      </p:sp>
      <p:sp>
        <p:nvSpPr>
          <p:cNvPr id="18462" name="TextBox 14">
            <a:extLst>
              <a:ext uri="{FF2B5EF4-FFF2-40B4-BE49-F238E27FC236}">
                <a16:creationId xmlns:a16="http://schemas.microsoft.com/office/drawing/2014/main" id="{8A8D22BA-09E8-DC4B-3FD2-91292EA241D2}"/>
              </a:ext>
            </a:extLst>
          </p:cNvPr>
          <p:cNvSpPr txBox="1">
            <a:spLocks noChangeArrowheads="1"/>
          </p:cNvSpPr>
          <p:nvPr/>
        </p:nvSpPr>
        <p:spPr bwMode="auto">
          <a:xfrm>
            <a:off x="6667500" y="3336925"/>
            <a:ext cx="1752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Oxide best*</a:t>
            </a:r>
          </a:p>
        </p:txBody>
      </p:sp>
      <p:sp>
        <p:nvSpPr>
          <p:cNvPr id="18463" name="TextBox 16">
            <a:extLst>
              <a:ext uri="{FF2B5EF4-FFF2-40B4-BE49-F238E27FC236}">
                <a16:creationId xmlns:a16="http://schemas.microsoft.com/office/drawing/2014/main" id="{85EF0C44-51F8-0570-14DC-9BCFC818FF4C}"/>
              </a:ext>
            </a:extLst>
          </p:cNvPr>
          <p:cNvSpPr txBox="1">
            <a:spLocks noChangeArrowheads="1"/>
          </p:cNvSpPr>
          <p:nvPr/>
        </p:nvSpPr>
        <p:spPr bwMode="auto">
          <a:xfrm>
            <a:off x="0" y="6465888"/>
            <a:ext cx="3128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latin typeface="Comic Sans MS" panose="030F0702030302020204" pitchFamily="66" charset="0"/>
              </a:rPr>
              <a:t>*if have a special tool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4C70C01-4572-CE6E-DF60-78D62DEC1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813" y="3446463"/>
            <a:ext cx="3201987" cy="364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1">
            <a:extLst>
              <a:ext uri="{FF2B5EF4-FFF2-40B4-BE49-F238E27FC236}">
                <a16:creationId xmlns:a16="http://schemas.microsoft.com/office/drawing/2014/main" id="{DF8D4644-9EA2-BFA2-912B-4E23E389DF2E}"/>
              </a:ext>
            </a:extLst>
          </p:cNvPr>
          <p:cNvSpPr>
            <a:spLocks noGrp="1" noChangeArrowheads="1"/>
          </p:cNvSpPr>
          <p:nvPr>
            <p:ph type="title"/>
          </p:nvPr>
        </p:nvSpPr>
        <p:spPr>
          <a:xfrm>
            <a:off x="457200" y="274638"/>
            <a:ext cx="6442075" cy="1143000"/>
          </a:xfrm>
        </p:spPr>
        <p:txBody>
          <a:bodyPr/>
          <a:lstStyle/>
          <a:p>
            <a:r>
              <a:rPr lang="en-US" altLang="en-US"/>
              <a:t>Sputtering</a:t>
            </a:r>
          </a:p>
        </p:txBody>
      </p:sp>
      <p:sp>
        <p:nvSpPr>
          <p:cNvPr id="3" name="Content Placeholder 2">
            <a:extLst>
              <a:ext uri="{FF2B5EF4-FFF2-40B4-BE49-F238E27FC236}">
                <a16:creationId xmlns:a16="http://schemas.microsoft.com/office/drawing/2014/main" id="{123D6CFC-4753-3161-E710-A654691C8D48}"/>
              </a:ext>
            </a:extLst>
          </p:cNvPr>
          <p:cNvSpPr>
            <a:spLocks noGrp="1"/>
          </p:cNvSpPr>
          <p:nvPr>
            <p:ph idx="1"/>
          </p:nvPr>
        </p:nvSpPr>
        <p:spPr>
          <a:xfrm>
            <a:off x="58738" y="1873250"/>
            <a:ext cx="8229600" cy="5116513"/>
          </a:xfrm>
        </p:spPr>
        <p:txBody>
          <a:bodyPr>
            <a:normAutofit/>
          </a:bodyPr>
          <a:lstStyle/>
          <a:p>
            <a:pPr>
              <a:defRPr/>
            </a:pPr>
            <a:r>
              <a:rPr lang="en-US" b="1" dirty="0"/>
              <a:t>Sputtering is a term used to describe the mechanism in which atoms are ejected from the surface of a material when that surface is struck by sufficiently energetic particles</a:t>
            </a:r>
          </a:p>
          <a:p>
            <a:pPr>
              <a:defRPr/>
            </a:pPr>
            <a:r>
              <a:rPr lang="en-US" b="1" dirty="0"/>
              <a:t>Discovered in 1852</a:t>
            </a:r>
          </a:p>
          <a:p>
            <a:pPr>
              <a:defRPr/>
            </a:pPr>
            <a:r>
              <a:rPr lang="en-US" b="1" dirty="0"/>
              <a:t>Most utilized for metals</a:t>
            </a:r>
          </a:p>
          <a:p>
            <a:pPr>
              <a:defRPr/>
            </a:pPr>
            <a:r>
              <a:rPr lang="en-US" b="1" dirty="0"/>
              <a:t>Very easy and quick</a:t>
            </a:r>
          </a:p>
          <a:p>
            <a:pPr>
              <a:defRPr/>
            </a:pPr>
            <a:r>
              <a:rPr lang="en-US" b="1" dirty="0"/>
              <a:t>Great for uneven surfaces</a:t>
            </a:r>
          </a:p>
          <a:p>
            <a:pPr>
              <a:defRPr/>
            </a:pPr>
            <a:r>
              <a:rPr lang="en-US" b="1" dirty="0"/>
              <a:t>Often for electron microscopy</a:t>
            </a:r>
          </a:p>
          <a:p>
            <a:pPr>
              <a:defRPr/>
            </a:pPr>
            <a:r>
              <a:rPr lang="en-US" b="1" dirty="0"/>
              <a:t>Lower crystalline quality</a:t>
            </a:r>
            <a:endParaRPr lang="en-US" dirty="0"/>
          </a:p>
        </p:txBody>
      </p:sp>
      <p:pic>
        <p:nvPicPr>
          <p:cNvPr id="7" name="Picture 6" descr="A close-up of a lizard&#10;&#10;Description automatically generated with medium confidence">
            <a:extLst>
              <a:ext uri="{FF2B5EF4-FFF2-40B4-BE49-F238E27FC236}">
                <a16:creationId xmlns:a16="http://schemas.microsoft.com/office/drawing/2014/main" id="{3A353F69-FD15-92DF-FA73-E2DEB7DF08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25" y="82550"/>
            <a:ext cx="21336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8" descr="Graphical user interface, website&#10;&#10;Description automatically generated">
            <a:extLst>
              <a:ext uri="{FF2B5EF4-FFF2-40B4-BE49-F238E27FC236}">
                <a16:creationId xmlns:a16="http://schemas.microsoft.com/office/drawing/2014/main" id="{256CDFD3-2FD6-A112-148B-487F8094CD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275" y="107950"/>
            <a:ext cx="2133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4" descr="Graphical user interface&#10;&#10;Description automatically generated">
            <a:extLst>
              <a:ext uri="{FF2B5EF4-FFF2-40B4-BE49-F238E27FC236}">
                <a16:creationId xmlns:a16="http://schemas.microsoft.com/office/drawing/2014/main" id="{0216DA55-EA18-DC32-CBE1-27158393AC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22225"/>
            <a:ext cx="17018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8" descr="Diagram, schematic&#10;&#10;Description automatically generated">
            <a:extLst>
              <a:ext uri="{FF2B5EF4-FFF2-40B4-BE49-F238E27FC236}">
                <a16:creationId xmlns:a16="http://schemas.microsoft.com/office/drawing/2014/main" id="{5C493F23-F88A-87E5-CBE7-A89D48846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2465388"/>
            <a:ext cx="6300787"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itle 1">
            <a:extLst>
              <a:ext uri="{FF2B5EF4-FFF2-40B4-BE49-F238E27FC236}">
                <a16:creationId xmlns:a16="http://schemas.microsoft.com/office/drawing/2014/main" id="{961F12CD-31E4-7BC8-7DBD-2BA76458E760}"/>
              </a:ext>
            </a:extLst>
          </p:cNvPr>
          <p:cNvSpPr>
            <a:spLocks noGrp="1" noChangeArrowheads="1"/>
          </p:cNvSpPr>
          <p:nvPr>
            <p:ph type="title"/>
          </p:nvPr>
        </p:nvSpPr>
        <p:spPr>
          <a:xfrm>
            <a:off x="3886200" y="150813"/>
            <a:ext cx="3987800" cy="787400"/>
          </a:xfrm>
        </p:spPr>
        <p:txBody>
          <a:bodyPr/>
          <a:lstStyle/>
          <a:p>
            <a:r>
              <a:rPr lang="en-US" altLang="en-US"/>
              <a:t>Sputtering</a:t>
            </a:r>
          </a:p>
        </p:txBody>
      </p:sp>
      <p:sp>
        <p:nvSpPr>
          <p:cNvPr id="19460" name="TextBox 6">
            <a:extLst>
              <a:ext uri="{FF2B5EF4-FFF2-40B4-BE49-F238E27FC236}">
                <a16:creationId xmlns:a16="http://schemas.microsoft.com/office/drawing/2014/main" id="{F518A9A6-9601-06E0-A8FC-186BF4ABB282}"/>
              </a:ext>
            </a:extLst>
          </p:cNvPr>
          <p:cNvSpPr txBox="1">
            <a:spLocks noChangeArrowheads="1"/>
          </p:cNvSpPr>
          <p:nvPr/>
        </p:nvSpPr>
        <p:spPr bwMode="auto">
          <a:xfrm>
            <a:off x="4467225" y="4038600"/>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latin typeface="Comic Sans MS" panose="030F0702030302020204" pitchFamily="66" charset="0"/>
              </a:rPr>
              <a:t>vacuum</a:t>
            </a:r>
          </a:p>
        </p:txBody>
      </p:sp>
      <p:sp>
        <p:nvSpPr>
          <p:cNvPr id="8" name="TextBox 7">
            <a:extLst>
              <a:ext uri="{FF2B5EF4-FFF2-40B4-BE49-F238E27FC236}">
                <a16:creationId xmlns:a16="http://schemas.microsoft.com/office/drawing/2014/main" id="{EC2F9784-7F1B-06C1-2EE3-538D5AE95A7D}"/>
              </a:ext>
            </a:extLst>
          </p:cNvPr>
          <p:cNvSpPr txBox="1">
            <a:spLocks noChangeArrowheads="1"/>
          </p:cNvSpPr>
          <p:nvPr/>
        </p:nvSpPr>
        <p:spPr bwMode="auto">
          <a:xfrm>
            <a:off x="6169025" y="879475"/>
            <a:ext cx="2951163"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Comic Sans MS" panose="030F0702030302020204" pitchFamily="66" charset="0"/>
              </a:rPr>
              <a:t>Not always argon.</a:t>
            </a:r>
          </a:p>
          <a:p>
            <a:pPr algn="ctr">
              <a:spcBef>
                <a:spcPct val="0"/>
              </a:spcBef>
              <a:buFontTx/>
              <a:buNone/>
            </a:pPr>
            <a:endParaRPr lang="en-US" altLang="en-US" sz="2800">
              <a:latin typeface="Comic Sans MS" panose="030F0702030302020204" pitchFamily="66" charset="0"/>
            </a:endParaRPr>
          </a:p>
          <a:p>
            <a:pPr algn="ctr">
              <a:spcBef>
                <a:spcPct val="0"/>
              </a:spcBef>
              <a:buFontTx/>
              <a:buNone/>
            </a:pPr>
            <a:r>
              <a:rPr lang="en-US" altLang="en-US" sz="2800">
                <a:latin typeface="Comic Sans MS" panose="030F0702030302020204" pitchFamily="66" charset="0"/>
              </a:rPr>
              <a:t>The atomic weight of the gas should be close to the atomic weight of the target.</a:t>
            </a:r>
          </a:p>
          <a:p>
            <a:pPr algn="ctr">
              <a:spcBef>
                <a:spcPct val="0"/>
              </a:spcBef>
              <a:buFontTx/>
              <a:buNone/>
            </a:pPr>
            <a:r>
              <a:rPr lang="en-US" altLang="en-US" sz="2800">
                <a:latin typeface="Comic Sans MS" panose="030F0702030302020204" pitchFamily="66" charset="0"/>
              </a:rPr>
              <a:t> Light elements: neon</a:t>
            </a:r>
          </a:p>
          <a:p>
            <a:pPr algn="ctr">
              <a:spcBef>
                <a:spcPct val="0"/>
              </a:spcBef>
              <a:buFontTx/>
              <a:buNone/>
            </a:pPr>
            <a:r>
              <a:rPr lang="en-US" altLang="en-US" sz="2800">
                <a:latin typeface="Comic Sans MS" panose="030F0702030302020204" pitchFamily="66" charset="0"/>
              </a:rPr>
              <a:t>Heavy elements:  krypton or xenon.</a:t>
            </a:r>
          </a:p>
          <a:p>
            <a:pPr algn="ctr">
              <a:spcBef>
                <a:spcPct val="0"/>
              </a:spcBef>
              <a:buFontTx/>
              <a:buNone/>
            </a:pPr>
            <a:endParaRPr lang="en-US" altLang="en-US" sz="1200">
              <a:latin typeface="Comic Sans MS" panose="030F0702030302020204" pitchFamily="66" charset="0"/>
            </a:endParaRPr>
          </a:p>
          <a:p>
            <a:pPr algn="ctr">
              <a:spcBef>
                <a:spcPct val="0"/>
              </a:spcBef>
              <a:buFontTx/>
              <a:buNone/>
            </a:pPr>
            <a:r>
              <a:rPr lang="en-US" altLang="en-US" sz="2800">
                <a:latin typeface="Comic Sans MS" panose="030F0702030302020204" pitchFamily="66" charset="0"/>
              </a:rPr>
              <a:t>Reactive gases can also be used.</a:t>
            </a:r>
            <a:endParaRPr lang="en-US" altLang="en-US" sz="2800" b="1">
              <a:latin typeface="Comic Sans MS" panose="030F0702030302020204" pitchFamily="66" charset="0"/>
            </a:endParaRPr>
          </a:p>
        </p:txBody>
      </p:sp>
      <p:sp>
        <p:nvSpPr>
          <p:cNvPr id="19462" name="TextBox 9">
            <a:extLst>
              <a:ext uri="{FF2B5EF4-FFF2-40B4-BE49-F238E27FC236}">
                <a16:creationId xmlns:a16="http://schemas.microsoft.com/office/drawing/2014/main" id="{F78014BB-3B05-BB04-1851-65ACB13E04FD}"/>
              </a:ext>
            </a:extLst>
          </p:cNvPr>
          <p:cNvSpPr txBox="1">
            <a:spLocks noChangeArrowheads="1"/>
          </p:cNvSpPr>
          <p:nvPr/>
        </p:nvSpPr>
        <p:spPr bwMode="auto">
          <a:xfrm>
            <a:off x="381000" y="228600"/>
            <a:ext cx="3789363"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Comic Sans MS" panose="030F0702030302020204" pitchFamily="66" charset="0"/>
              </a:rPr>
              <a:t>There are different ways to give the collision material energy. High voltage shown here (common approach).</a:t>
            </a:r>
            <a:endParaRPr lang="en-US" altLang="en-US" sz="2800" b="1">
              <a:latin typeface="Comic Sans MS" panose="030F0702030302020204" pitchFamily="66" charset="0"/>
            </a:endParaRPr>
          </a:p>
        </p:txBody>
      </p:sp>
      <p:sp>
        <p:nvSpPr>
          <p:cNvPr id="19463" name="TextBox 1">
            <a:extLst>
              <a:ext uri="{FF2B5EF4-FFF2-40B4-BE49-F238E27FC236}">
                <a16:creationId xmlns:a16="http://schemas.microsoft.com/office/drawing/2014/main" id="{D19C72E0-5EAD-FC6D-CA0F-E8B42C0782D5}"/>
              </a:ext>
            </a:extLst>
          </p:cNvPr>
          <p:cNvSpPr txBox="1">
            <a:spLocks noChangeArrowheads="1"/>
          </p:cNvSpPr>
          <p:nvPr/>
        </p:nvSpPr>
        <p:spPr bwMode="auto">
          <a:xfrm>
            <a:off x="381000" y="6138863"/>
            <a:ext cx="5562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solidFill>
                  <a:srgbClr val="FF0000"/>
                </a:solidFill>
                <a:latin typeface="Comic Sans MS" panose="030F0702030302020204" pitchFamily="66" charset="0"/>
              </a:rPr>
              <a:t>Substrate is typically on top. Any ideas why?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a:extLst>
              <a:ext uri="{FF2B5EF4-FFF2-40B4-BE49-F238E27FC236}">
                <a16:creationId xmlns:a16="http://schemas.microsoft.com/office/drawing/2014/main" id="{3F50A0BD-76AB-20BA-218E-18CA8B3A6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1463675"/>
            <a:ext cx="87566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7">
            <a:extLst>
              <a:ext uri="{FF2B5EF4-FFF2-40B4-BE49-F238E27FC236}">
                <a16:creationId xmlns:a16="http://schemas.microsoft.com/office/drawing/2014/main" id="{954EC8A0-9770-339A-DFE1-0FE8DE692380}"/>
              </a:ext>
            </a:extLst>
          </p:cNvPr>
          <p:cNvSpPr txBox="1">
            <a:spLocks noChangeArrowheads="1"/>
          </p:cNvSpPr>
          <p:nvPr/>
        </p:nvSpPr>
        <p:spPr bwMode="auto">
          <a:xfrm>
            <a:off x="4416425" y="4154488"/>
            <a:ext cx="4572000" cy="1938337"/>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a:latin typeface="Comic Sans MS" panose="030F0702030302020204" pitchFamily="66" charset="0"/>
              </a:rPr>
              <a:t>PLD = pulsed laser deposition</a:t>
            </a:r>
          </a:p>
          <a:p>
            <a:pPr algn="ctr">
              <a:spcBef>
                <a:spcPct val="0"/>
              </a:spcBef>
              <a:buFontTx/>
              <a:buNone/>
            </a:pPr>
            <a:r>
              <a:rPr lang="en-US" altLang="en-US" sz="2400">
                <a:latin typeface="Comic Sans MS" panose="030F0702030302020204" pitchFamily="66" charset="0"/>
              </a:rPr>
              <a:t>MBE = molecular beam epitaxy</a:t>
            </a:r>
          </a:p>
          <a:p>
            <a:pPr algn="ctr">
              <a:spcBef>
                <a:spcPct val="0"/>
              </a:spcBef>
              <a:buFontTx/>
              <a:buNone/>
            </a:pPr>
            <a:r>
              <a:rPr lang="en-US" altLang="en-US" sz="2400">
                <a:latin typeface="Comic Sans MS" panose="030F0702030302020204" pitchFamily="66" charset="0"/>
              </a:rPr>
              <a:t>CVD = chemical vapor deposition</a:t>
            </a:r>
          </a:p>
          <a:p>
            <a:pPr algn="ctr">
              <a:spcBef>
                <a:spcPct val="0"/>
              </a:spcBef>
              <a:buFontTx/>
              <a:buNone/>
            </a:pPr>
            <a:r>
              <a:rPr lang="en-US" altLang="en-US" sz="2400">
                <a:latin typeface="Comic Sans MS" panose="030F0702030302020204" pitchFamily="66" charset="0"/>
              </a:rPr>
              <a:t>ALD = atomic layer deposition</a:t>
            </a:r>
          </a:p>
        </p:txBody>
      </p:sp>
      <p:cxnSp>
        <p:nvCxnSpPr>
          <p:cNvPr id="14" name="Straight Connector 13">
            <a:extLst>
              <a:ext uri="{FF2B5EF4-FFF2-40B4-BE49-F238E27FC236}">
                <a16:creationId xmlns:a16="http://schemas.microsoft.com/office/drawing/2014/main" id="{7AA4EBB9-3F0C-CBD3-9738-5850E191CA1E}"/>
              </a:ext>
            </a:extLst>
          </p:cNvPr>
          <p:cNvCxnSpPr>
            <a:cxnSpLocks/>
          </p:cNvCxnSpPr>
          <p:nvPr/>
        </p:nvCxnSpPr>
        <p:spPr>
          <a:xfrm>
            <a:off x="8580438" y="3160713"/>
            <a:ext cx="0" cy="32543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52C45092-EAC4-501E-F8B8-FFF99B32AD01}"/>
              </a:ext>
            </a:extLst>
          </p:cNvPr>
          <p:cNvSpPr/>
          <p:nvPr/>
        </p:nvSpPr>
        <p:spPr>
          <a:xfrm>
            <a:off x="8153400" y="3352800"/>
            <a:ext cx="873125" cy="609600"/>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tx1"/>
                </a:solidFill>
                <a:latin typeface="Times New Roman" panose="02020603050405020304" pitchFamily="18" charset="0"/>
                <a:cs typeface="Times New Roman" panose="02020603050405020304" pitchFamily="18" charset="0"/>
              </a:rPr>
              <a:t>ALD</a:t>
            </a:r>
          </a:p>
        </p:txBody>
      </p:sp>
      <p:sp>
        <p:nvSpPr>
          <p:cNvPr id="21510" name="TextBox 15">
            <a:extLst>
              <a:ext uri="{FF2B5EF4-FFF2-40B4-BE49-F238E27FC236}">
                <a16:creationId xmlns:a16="http://schemas.microsoft.com/office/drawing/2014/main" id="{022E6274-F040-5BD8-82D6-6BAEB0624934}"/>
              </a:ext>
            </a:extLst>
          </p:cNvPr>
          <p:cNvSpPr txBox="1">
            <a:spLocks noChangeArrowheads="1"/>
          </p:cNvSpPr>
          <p:nvPr/>
        </p:nvSpPr>
        <p:spPr bwMode="auto">
          <a:xfrm>
            <a:off x="117475" y="6103938"/>
            <a:ext cx="8909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latin typeface="Comic Sans MS" panose="030F0702030302020204" pitchFamily="66" charset="0"/>
              </a:rPr>
              <a:t>Most common growth techniques in condensed matter physics</a:t>
            </a:r>
          </a:p>
        </p:txBody>
      </p:sp>
      <p:sp>
        <p:nvSpPr>
          <p:cNvPr id="21511" name="TextBox 1">
            <a:extLst>
              <a:ext uri="{FF2B5EF4-FFF2-40B4-BE49-F238E27FC236}">
                <a16:creationId xmlns:a16="http://schemas.microsoft.com/office/drawing/2014/main" id="{398D9933-0C18-2519-1672-D1F64703BBC1}"/>
              </a:ext>
            </a:extLst>
          </p:cNvPr>
          <p:cNvSpPr txBox="1">
            <a:spLocks noChangeArrowheads="1"/>
          </p:cNvSpPr>
          <p:nvPr/>
        </p:nvSpPr>
        <p:spPr bwMode="auto">
          <a:xfrm>
            <a:off x="6245225" y="457200"/>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latin typeface="Comic Sans MS" panose="030F0702030302020204" pitchFamily="66" charset="0"/>
              </a:rPr>
              <a:t>MO = metalorganic</a:t>
            </a:r>
          </a:p>
          <a:p>
            <a:pPr>
              <a:spcBef>
                <a:spcPct val="0"/>
              </a:spcBef>
              <a:buFontTx/>
              <a:buNone/>
            </a:pPr>
            <a:r>
              <a:rPr lang="en-US" altLang="en-US" sz="1800">
                <a:latin typeface="Comic Sans MS" panose="030F0702030302020204" pitchFamily="66" charset="0"/>
              </a:rPr>
              <a:t>LA = laser assisted</a:t>
            </a:r>
          </a:p>
          <a:p>
            <a:pPr>
              <a:spcBef>
                <a:spcPct val="0"/>
              </a:spcBef>
              <a:buFontTx/>
              <a:buNone/>
            </a:pPr>
            <a:r>
              <a:rPr lang="en-US" altLang="en-US" sz="1800" b="1">
                <a:latin typeface="Comic Sans MS" panose="030F0702030302020204" pitchFamily="66" charset="0"/>
              </a:rPr>
              <a:t>PE = plasma enhanced</a:t>
            </a:r>
          </a:p>
        </p:txBody>
      </p:sp>
      <p:sp>
        <p:nvSpPr>
          <p:cNvPr id="21512" name="TextBox 2">
            <a:extLst>
              <a:ext uri="{FF2B5EF4-FFF2-40B4-BE49-F238E27FC236}">
                <a16:creationId xmlns:a16="http://schemas.microsoft.com/office/drawing/2014/main" id="{B15B9F16-6328-F509-C64C-4FA5937FE306}"/>
              </a:ext>
            </a:extLst>
          </p:cNvPr>
          <p:cNvSpPr txBox="1">
            <a:spLocks noChangeArrowheads="1"/>
          </p:cNvSpPr>
          <p:nvPr/>
        </p:nvSpPr>
        <p:spPr bwMode="auto">
          <a:xfrm>
            <a:off x="141288" y="374650"/>
            <a:ext cx="571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a:latin typeface="Comic Sans MS" panose="030F0702030302020204" pitchFamily="66" charset="0"/>
              </a:rPr>
              <a:t>Just a bunch of fancy names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0" descr="A picture containing diagram&#10;&#10;Description automatically generated">
            <a:extLst>
              <a:ext uri="{FF2B5EF4-FFF2-40B4-BE49-F238E27FC236}">
                <a16:creationId xmlns:a16="http://schemas.microsoft.com/office/drawing/2014/main" id="{BD477260-B27E-5886-7DF0-41DF45724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 y="-76200"/>
            <a:ext cx="10414000" cy="697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0" name="Picture 2" descr="Image result for how does Chemical vapor deposition work">
            <a:extLst>
              <a:ext uri="{FF2B5EF4-FFF2-40B4-BE49-F238E27FC236}">
                <a16:creationId xmlns:a16="http://schemas.microsoft.com/office/drawing/2014/main" id="{4533BA71-2181-EC01-13C5-1669E5431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19200"/>
            <a:ext cx="51276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picture containing device&#10;&#10;Description automatically generated">
            <a:extLst>
              <a:ext uri="{FF2B5EF4-FFF2-40B4-BE49-F238E27FC236}">
                <a16:creationId xmlns:a16="http://schemas.microsoft.com/office/drawing/2014/main" id="{AC8C7C6D-D804-7EDE-FAA7-03F0449D7D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819650"/>
            <a:ext cx="279082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19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EBCA97B8-0245-B4A8-EE3D-3322FAEDC7CB}"/>
              </a:ext>
            </a:extLst>
          </p:cNvPr>
          <p:cNvSpPr>
            <a:spLocks noGrp="1" noChangeArrowheads="1"/>
          </p:cNvSpPr>
          <p:nvPr>
            <p:ph type="title"/>
          </p:nvPr>
        </p:nvSpPr>
        <p:spPr/>
        <p:txBody>
          <a:bodyPr/>
          <a:lstStyle/>
          <a:p>
            <a:r>
              <a:rPr lang="en-US" altLang="en-US"/>
              <a:t>Atomic Layer Deposition (ALD)</a:t>
            </a:r>
          </a:p>
        </p:txBody>
      </p:sp>
      <p:sp>
        <p:nvSpPr>
          <p:cNvPr id="3" name="Content Placeholder 2">
            <a:extLst>
              <a:ext uri="{FF2B5EF4-FFF2-40B4-BE49-F238E27FC236}">
                <a16:creationId xmlns:a16="http://schemas.microsoft.com/office/drawing/2014/main" id="{09631648-C773-4E91-FE69-9C2A6E184CB3}"/>
              </a:ext>
            </a:extLst>
          </p:cNvPr>
          <p:cNvSpPr>
            <a:spLocks noGrp="1"/>
          </p:cNvSpPr>
          <p:nvPr>
            <p:ph idx="1"/>
          </p:nvPr>
        </p:nvSpPr>
        <p:spPr/>
        <p:txBody>
          <a:bodyPr>
            <a:normAutofit/>
          </a:bodyPr>
          <a:lstStyle/>
          <a:p>
            <a:pPr marL="0" indent="0" algn="ctr">
              <a:buFontTx/>
              <a:buNone/>
              <a:defRPr/>
            </a:pPr>
            <a:r>
              <a:rPr lang="en-US" dirty="0">
                <a:hlinkClick r:id="rId3"/>
              </a:rPr>
              <a:t>Nice video: https://youtu.be/HUsOMnV65jk</a:t>
            </a:r>
            <a:endParaRPr lang="en-US" dirty="0"/>
          </a:p>
          <a:p>
            <a:pPr marL="0" indent="0" algn="ctr">
              <a:buFontTx/>
              <a:buNone/>
              <a:defRPr/>
            </a:pPr>
            <a:r>
              <a:rPr lang="en-US" dirty="0"/>
              <a:t>An advantage of ALD is the ability to coat complex items while maintaining quality.</a:t>
            </a:r>
          </a:p>
          <a:p>
            <a:pPr marL="0" indent="0" algn="ctr">
              <a:buFontTx/>
              <a:buNone/>
              <a:defRPr/>
            </a:pPr>
            <a:r>
              <a:rPr lang="en-US" dirty="0"/>
              <a:t>More expensive and tricky than sputtering.</a:t>
            </a:r>
          </a:p>
          <a:p>
            <a:pPr marL="0" indent="0" algn="ctr">
              <a:buFontTx/>
              <a:buNone/>
              <a:defRPr/>
            </a:pPr>
            <a:endParaRPr lang="en-US" dirty="0"/>
          </a:p>
          <a:p>
            <a:pPr marL="0" indent="0" algn="ctr">
              <a:buFontTx/>
              <a:buNone/>
              <a:defRPr/>
            </a:pPr>
            <a:r>
              <a:rPr lang="en-US" dirty="0"/>
              <a:t>More chemical </a:t>
            </a:r>
            <a:r>
              <a:rPr lang="en-US" dirty="0" err="1"/>
              <a:t>involvment</a:t>
            </a:r>
            <a:endParaRPr lang="en-US" dirty="0"/>
          </a:p>
          <a:p>
            <a:pPr marL="0" indent="0" algn="ctr">
              <a:buFontTx/>
              <a:buNone/>
              <a:defRPr/>
            </a:pPr>
            <a:endParaRPr lang="en-US" dirty="0"/>
          </a:p>
          <a:p>
            <a:pPr marL="0" indent="0" algn="ctr">
              <a:buFontTx/>
              <a:buNone/>
              <a:defRPr/>
            </a:pPr>
            <a:r>
              <a:rPr lang="en-US" dirty="0"/>
              <a:t>Generally, a trade off between ease and quality.</a:t>
            </a:r>
          </a:p>
          <a:p>
            <a:pPr marL="0" indent="0">
              <a:buFontTx/>
              <a:buNone/>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D449290F-8378-F967-7F06-E8A034785F6D}"/>
              </a:ext>
            </a:extLst>
          </p:cNvPr>
          <p:cNvSpPr>
            <a:spLocks noGrp="1" noChangeArrowheads="1"/>
          </p:cNvSpPr>
          <p:nvPr>
            <p:ph type="title"/>
          </p:nvPr>
        </p:nvSpPr>
        <p:spPr/>
        <p:txBody>
          <a:bodyPr/>
          <a:lstStyle/>
          <a:p>
            <a:endParaRPr lang="en-US" altLang="en-US"/>
          </a:p>
        </p:txBody>
      </p:sp>
      <p:pic>
        <p:nvPicPr>
          <p:cNvPr id="27651" name="Picture 3">
            <a:extLst>
              <a:ext uri="{FF2B5EF4-FFF2-40B4-BE49-F238E27FC236}">
                <a16:creationId xmlns:a16="http://schemas.microsoft.com/office/drawing/2014/main" id="{FF8B8EBA-2BAD-A3B4-84F0-B1032351BB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53858F6-03F8-5DBE-CD59-6FA83A2F6C33}"/>
              </a:ext>
            </a:extLst>
          </p:cNvPr>
          <p:cNvSpPr/>
          <p:nvPr/>
        </p:nvSpPr>
        <p:spPr>
          <a:xfrm>
            <a:off x="0" y="3886200"/>
            <a:ext cx="9144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7653" name="Picture 2">
            <a:extLst>
              <a:ext uri="{FF2B5EF4-FFF2-40B4-BE49-F238E27FC236}">
                <a16:creationId xmlns:a16="http://schemas.microsoft.com/office/drawing/2014/main" id="{705949EC-EA2D-C365-5D5C-0FE7CBD30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1363663"/>
            <a:ext cx="4411663"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88EF7430-F03C-BE8A-655C-8C07DD9549FA}"/>
              </a:ext>
            </a:extLst>
          </p:cNvPr>
          <p:cNvSpPr/>
          <p:nvPr/>
        </p:nvSpPr>
        <p:spPr>
          <a:xfrm>
            <a:off x="-52388" y="741363"/>
            <a:ext cx="4732338"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2946D703-C30E-A2CA-E938-CA5C3288D713}"/>
              </a:ext>
            </a:extLst>
          </p:cNvPr>
          <p:cNvSpPr>
            <a:spLocks noGrp="1" noChangeArrowheads="1"/>
          </p:cNvSpPr>
          <p:nvPr>
            <p:ph type="title"/>
          </p:nvPr>
        </p:nvSpPr>
        <p:spPr/>
        <p:txBody>
          <a:bodyPr/>
          <a:lstStyle/>
          <a:p>
            <a:endParaRPr lang="en-US" altLang="en-US"/>
          </a:p>
        </p:txBody>
      </p:sp>
      <p:pic>
        <p:nvPicPr>
          <p:cNvPr id="28675" name="Picture 3">
            <a:extLst>
              <a:ext uri="{FF2B5EF4-FFF2-40B4-BE49-F238E27FC236}">
                <a16:creationId xmlns:a16="http://schemas.microsoft.com/office/drawing/2014/main" id="{1191DB71-CB06-70D5-7E6E-FCA2005A2A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6F59DA9-2288-A69D-D4B4-A11926C54BB0}"/>
              </a:ext>
            </a:extLst>
          </p:cNvPr>
          <p:cNvSpPr/>
          <p:nvPr/>
        </p:nvSpPr>
        <p:spPr>
          <a:xfrm>
            <a:off x="0" y="3886200"/>
            <a:ext cx="9144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8677" name="Picture 2">
            <a:extLst>
              <a:ext uri="{FF2B5EF4-FFF2-40B4-BE49-F238E27FC236}">
                <a16:creationId xmlns:a16="http://schemas.microsoft.com/office/drawing/2014/main" id="{C5D62731-1CAF-68F8-6D16-0808624DDD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1363663"/>
            <a:ext cx="4411663"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C9EFA16D-4C87-96BC-2B13-6028BCCBDCCC}"/>
              </a:ext>
            </a:extLst>
          </p:cNvPr>
          <p:cNvSpPr>
            <a:spLocks noGrp="1" noChangeArrowheads="1"/>
          </p:cNvSpPr>
          <p:nvPr>
            <p:ph type="title"/>
          </p:nvPr>
        </p:nvSpPr>
        <p:spPr/>
        <p:txBody>
          <a:bodyPr/>
          <a:lstStyle/>
          <a:p>
            <a:endParaRPr lang="en-US" altLang="en-US"/>
          </a:p>
        </p:txBody>
      </p:sp>
      <p:pic>
        <p:nvPicPr>
          <p:cNvPr id="29699" name="Picture 3">
            <a:extLst>
              <a:ext uri="{FF2B5EF4-FFF2-40B4-BE49-F238E27FC236}">
                <a16:creationId xmlns:a16="http://schemas.microsoft.com/office/drawing/2014/main" id="{76569E27-1B7E-579A-393A-181085CC0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CFC36976-F278-2039-0AEC-A29E27CFC173}"/>
              </a:ext>
            </a:extLst>
          </p:cNvPr>
          <p:cNvSpPr/>
          <p:nvPr/>
        </p:nvSpPr>
        <p:spPr>
          <a:xfrm>
            <a:off x="0" y="3886200"/>
            <a:ext cx="9144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9701" name="Picture 2">
            <a:extLst>
              <a:ext uri="{FF2B5EF4-FFF2-40B4-BE49-F238E27FC236}">
                <a16:creationId xmlns:a16="http://schemas.microsoft.com/office/drawing/2014/main" id="{19E1F4FE-59D0-80EA-EE94-7B28BEDDF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1363663"/>
            <a:ext cx="4411663"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BD10BFE-BA75-2F36-2BAF-D1A6163484C8}"/>
              </a:ext>
            </a:extLst>
          </p:cNvPr>
          <p:cNvSpPr txBox="1">
            <a:spLocks noChangeArrowheads="1"/>
          </p:cNvSpPr>
          <p:nvPr/>
        </p:nvSpPr>
        <p:spPr bwMode="auto">
          <a:xfrm>
            <a:off x="4800600" y="5486400"/>
            <a:ext cx="41703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a:latin typeface="Times New Roman" panose="02020603050405020304" pitchFamily="18" charset="0"/>
                <a:cs typeface="Times New Roman" panose="02020603050405020304" pitchFamily="18" charset="0"/>
              </a:rPr>
              <a:t>Great for semiconductors and topological insulators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D2FA9080-78A3-C6AD-D8E2-7E167C800DAE}"/>
              </a:ext>
            </a:extLst>
          </p:cNvPr>
          <p:cNvSpPr>
            <a:spLocks noGrp="1" noChangeArrowheads="1"/>
          </p:cNvSpPr>
          <p:nvPr>
            <p:ph type="title"/>
          </p:nvPr>
        </p:nvSpPr>
        <p:spPr/>
        <p:txBody>
          <a:bodyPr/>
          <a:lstStyle/>
          <a:p>
            <a:endParaRPr lang="en-US" altLang="en-US"/>
          </a:p>
        </p:txBody>
      </p:sp>
      <p:pic>
        <p:nvPicPr>
          <p:cNvPr id="30723" name="Picture 3">
            <a:extLst>
              <a:ext uri="{FF2B5EF4-FFF2-40B4-BE49-F238E27FC236}">
                <a16:creationId xmlns:a16="http://schemas.microsoft.com/office/drawing/2014/main" id="{6BFF62B5-2DBE-C612-9613-375CC0722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2">
            <a:extLst>
              <a:ext uri="{FF2B5EF4-FFF2-40B4-BE49-F238E27FC236}">
                <a16:creationId xmlns:a16="http://schemas.microsoft.com/office/drawing/2014/main" id="{59481781-14A9-B2C7-CECC-7BA1E841C0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1363663"/>
            <a:ext cx="4411663"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1F44B920-FFAB-2738-8420-1C297868175E}"/>
              </a:ext>
            </a:extLst>
          </p:cNvPr>
          <p:cNvSpPr txBox="1">
            <a:spLocks noChangeArrowheads="1"/>
          </p:cNvSpPr>
          <p:nvPr/>
        </p:nvSpPr>
        <p:spPr bwMode="auto">
          <a:xfrm>
            <a:off x="4800600" y="5486400"/>
            <a:ext cx="41703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a:latin typeface="Times New Roman" panose="02020603050405020304" pitchFamily="18" charset="0"/>
                <a:cs typeface="Times New Roman" panose="02020603050405020304" pitchFamily="18" charset="0"/>
              </a:rPr>
              <a:t>Great for semiconductors and topological insulators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a:extLst>
              <a:ext uri="{FF2B5EF4-FFF2-40B4-BE49-F238E27FC236}">
                <a16:creationId xmlns:a16="http://schemas.microsoft.com/office/drawing/2014/main" id="{8C751983-75B5-ABDD-9765-8D6477E5E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5">
            <a:extLst>
              <a:ext uri="{FF2B5EF4-FFF2-40B4-BE49-F238E27FC236}">
                <a16:creationId xmlns:a16="http://schemas.microsoft.com/office/drawing/2014/main" id="{281BA2B4-810E-C1C8-C0EA-3C7E5559FF6C}"/>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
        <p:nvSpPr>
          <p:cNvPr id="8" name="Rectangle 7">
            <a:extLst>
              <a:ext uri="{FF2B5EF4-FFF2-40B4-BE49-F238E27FC236}">
                <a16:creationId xmlns:a16="http://schemas.microsoft.com/office/drawing/2014/main" id="{6A55D288-6ECE-26EB-8CE8-2C01A13BCCC9}"/>
              </a:ext>
            </a:extLst>
          </p:cNvPr>
          <p:cNvSpPr/>
          <p:nvPr/>
        </p:nvSpPr>
        <p:spPr>
          <a:xfrm>
            <a:off x="-77788" y="914400"/>
            <a:ext cx="5081588"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48D6F8E8-3BEE-EB31-4065-F6635FA13504}"/>
              </a:ext>
            </a:extLst>
          </p:cNvPr>
          <p:cNvSpPr/>
          <p:nvPr/>
        </p:nvSpPr>
        <p:spPr>
          <a:xfrm>
            <a:off x="-77788" y="2743200"/>
            <a:ext cx="5081588"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a:extLst>
              <a:ext uri="{FF2B5EF4-FFF2-40B4-BE49-F238E27FC236}">
                <a16:creationId xmlns:a16="http://schemas.microsoft.com/office/drawing/2014/main" id="{BBE839C4-8A6D-CC63-BB49-C4193298371B}"/>
              </a:ext>
            </a:extLst>
          </p:cNvPr>
          <p:cNvSpPr/>
          <p:nvPr/>
        </p:nvSpPr>
        <p:spPr>
          <a:xfrm>
            <a:off x="-9525" y="4572000"/>
            <a:ext cx="5013325"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a:extLst>
              <a:ext uri="{FF2B5EF4-FFF2-40B4-BE49-F238E27FC236}">
                <a16:creationId xmlns:a16="http://schemas.microsoft.com/office/drawing/2014/main" id="{24A6A565-E489-ECAA-C8D1-6797997C72F4}"/>
              </a:ext>
            </a:extLst>
          </p:cNvPr>
          <p:cNvSpPr/>
          <p:nvPr/>
        </p:nvSpPr>
        <p:spPr>
          <a:xfrm>
            <a:off x="-6350" y="5557838"/>
            <a:ext cx="5013325"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86739D5F-61C2-5393-8244-96559F9D147A}"/>
              </a:ext>
            </a:extLst>
          </p:cNvPr>
          <p:cNvSpPr/>
          <p:nvPr/>
        </p:nvSpPr>
        <p:spPr>
          <a:xfrm>
            <a:off x="-11113" y="6062663"/>
            <a:ext cx="5013326"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a:extLst>
              <a:ext uri="{FF2B5EF4-FFF2-40B4-BE49-F238E27FC236}">
                <a16:creationId xmlns:a16="http://schemas.microsoft.com/office/drawing/2014/main" id="{F121F8E9-DDC6-BF64-53AB-9CDDB7E40D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5">
            <a:extLst>
              <a:ext uri="{FF2B5EF4-FFF2-40B4-BE49-F238E27FC236}">
                <a16:creationId xmlns:a16="http://schemas.microsoft.com/office/drawing/2014/main" id="{44AD0286-5E73-C699-0F07-52EBDFF8CD32}"/>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
        <p:nvSpPr>
          <p:cNvPr id="9" name="Rectangle 8">
            <a:extLst>
              <a:ext uri="{FF2B5EF4-FFF2-40B4-BE49-F238E27FC236}">
                <a16:creationId xmlns:a16="http://schemas.microsoft.com/office/drawing/2014/main" id="{A109046C-1089-721B-5A2F-EAD5450CBB5E}"/>
              </a:ext>
            </a:extLst>
          </p:cNvPr>
          <p:cNvSpPr/>
          <p:nvPr/>
        </p:nvSpPr>
        <p:spPr>
          <a:xfrm>
            <a:off x="-77788" y="2743200"/>
            <a:ext cx="5081588"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a:extLst>
              <a:ext uri="{FF2B5EF4-FFF2-40B4-BE49-F238E27FC236}">
                <a16:creationId xmlns:a16="http://schemas.microsoft.com/office/drawing/2014/main" id="{623D7E99-B260-3913-7656-8756978FB23D}"/>
              </a:ext>
            </a:extLst>
          </p:cNvPr>
          <p:cNvSpPr/>
          <p:nvPr/>
        </p:nvSpPr>
        <p:spPr>
          <a:xfrm>
            <a:off x="-9525" y="4572000"/>
            <a:ext cx="5013325"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a:extLst>
              <a:ext uri="{FF2B5EF4-FFF2-40B4-BE49-F238E27FC236}">
                <a16:creationId xmlns:a16="http://schemas.microsoft.com/office/drawing/2014/main" id="{BA962D71-CC5E-3185-952C-8B53F404054B}"/>
              </a:ext>
            </a:extLst>
          </p:cNvPr>
          <p:cNvSpPr/>
          <p:nvPr/>
        </p:nvSpPr>
        <p:spPr>
          <a:xfrm>
            <a:off x="-6350" y="5557838"/>
            <a:ext cx="5013325"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17010D8B-4E45-6AE9-415B-08E525824C90}"/>
              </a:ext>
            </a:extLst>
          </p:cNvPr>
          <p:cNvSpPr/>
          <p:nvPr/>
        </p:nvSpPr>
        <p:spPr>
          <a:xfrm>
            <a:off x="-11113" y="6062663"/>
            <a:ext cx="5013326"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a:extLst>
              <a:ext uri="{FF2B5EF4-FFF2-40B4-BE49-F238E27FC236}">
                <a16:creationId xmlns:a16="http://schemas.microsoft.com/office/drawing/2014/main" id="{F7BD16C7-7FB1-28CE-7B42-94285A8533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Box 5">
            <a:extLst>
              <a:ext uri="{FF2B5EF4-FFF2-40B4-BE49-F238E27FC236}">
                <a16:creationId xmlns:a16="http://schemas.microsoft.com/office/drawing/2014/main" id="{D342DA12-8ADC-08A4-0847-85D96D32C8B6}"/>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
        <p:nvSpPr>
          <p:cNvPr id="10" name="Rectangle 9">
            <a:extLst>
              <a:ext uri="{FF2B5EF4-FFF2-40B4-BE49-F238E27FC236}">
                <a16:creationId xmlns:a16="http://schemas.microsoft.com/office/drawing/2014/main" id="{3E8ADF02-78B7-12E8-53BD-726A0E2C8CAF}"/>
              </a:ext>
            </a:extLst>
          </p:cNvPr>
          <p:cNvSpPr/>
          <p:nvPr/>
        </p:nvSpPr>
        <p:spPr>
          <a:xfrm>
            <a:off x="-9525" y="4572000"/>
            <a:ext cx="5013325"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a:extLst>
              <a:ext uri="{FF2B5EF4-FFF2-40B4-BE49-F238E27FC236}">
                <a16:creationId xmlns:a16="http://schemas.microsoft.com/office/drawing/2014/main" id="{02F370A2-6D90-3B4A-C2DF-DD4DD8A7F0B4}"/>
              </a:ext>
            </a:extLst>
          </p:cNvPr>
          <p:cNvSpPr/>
          <p:nvPr/>
        </p:nvSpPr>
        <p:spPr>
          <a:xfrm>
            <a:off x="-6350" y="5557838"/>
            <a:ext cx="5013325"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F7B69189-85A0-E19D-C6D0-A1B0C7A5B443}"/>
              </a:ext>
            </a:extLst>
          </p:cNvPr>
          <p:cNvSpPr/>
          <p:nvPr/>
        </p:nvSpPr>
        <p:spPr>
          <a:xfrm>
            <a:off x="-11113" y="6062663"/>
            <a:ext cx="5013326"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a:extLst>
              <a:ext uri="{FF2B5EF4-FFF2-40B4-BE49-F238E27FC236}">
                <a16:creationId xmlns:a16="http://schemas.microsoft.com/office/drawing/2014/main" id="{1E807702-5658-7C5A-FAFD-3F226A4079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5">
            <a:extLst>
              <a:ext uri="{FF2B5EF4-FFF2-40B4-BE49-F238E27FC236}">
                <a16:creationId xmlns:a16="http://schemas.microsoft.com/office/drawing/2014/main" id="{1F0EAE63-815F-6D75-5A54-C93D61A61E63}"/>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
        <p:nvSpPr>
          <p:cNvPr id="11" name="Rectangle 10">
            <a:extLst>
              <a:ext uri="{FF2B5EF4-FFF2-40B4-BE49-F238E27FC236}">
                <a16:creationId xmlns:a16="http://schemas.microsoft.com/office/drawing/2014/main" id="{AD1E377E-2655-927B-9225-98BED3F77139}"/>
              </a:ext>
            </a:extLst>
          </p:cNvPr>
          <p:cNvSpPr/>
          <p:nvPr/>
        </p:nvSpPr>
        <p:spPr>
          <a:xfrm>
            <a:off x="-6350" y="5557838"/>
            <a:ext cx="5013325"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EC15EA7A-7A72-C2EE-069B-A7939112D999}"/>
              </a:ext>
            </a:extLst>
          </p:cNvPr>
          <p:cNvSpPr/>
          <p:nvPr/>
        </p:nvSpPr>
        <p:spPr>
          <a:xfrm>
            <a:off x="-11113" y="6062663"/>
            <a:ext cx="5013326"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a:extLst>
              <a:ext uri="{FF2B5EF4-FFF2-40B4-BE49-F238E27FC236}">
                <a16:creationId xmlns:a16="http://schemas.microsoft.com/office/drawing/2014/main" id="{E5D4B44E-EC2B-2727-2CE8-7AA4A93ED4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Box 5">
            <a:extLst>
              <a:ext uri="{FF2B5EF4-FFF2-40B4-BE49-F238E27FC236}">
                <a16:creationId xmlns:a16="http://schemas.microsoft.com/office/drawing/2014/main" id="{C852A2F9-EA9C-A8C0-FCE7-7863A0E600DE}"/>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
        <p:nvSpPr>
          <p:cNvPr id="12" name="Rectangle 11">
            <a:extLst>
              <a:ext uri="{FF2B5EF4-FFF2-40B4-BE49-F238E27FC236}">
                <a16:creationId xmlns:a16="http://schemas.microsoft.com/office/drawing/2014/main" id="{F1507F21-97FF-7DE5-ABC0-78A23889B47F}"/>
              </a:ext>
            </a:extLst>
          </p:cNvPr>
          <p:cNvSpPr/>
          <p:nvPr/>
        </p:nvSpPr>
        <p:spPr>
          <a:xfrm>
            <a:off x="-11113" y="6062663"/>
            <a:ext cx="5013326" cy="544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a:extLst>
              <a:ext uri="{FF2B5EF4-FFF2-40B4-BE49-F238E27FC236}">
                <a16:creationId xmlns:a16="http://schemas.microsoft.com/office/drawing/2014/main" id="{6BFD8DF9-7803-991A-B202-F52171FFD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Box 5">
            <a:extLst>
              <a:ext uri="{FF2B5EF4-FFF2-40B4-BE49-F238E27FC236}">
                <a16:creationId xmlns:a16="http://schemas.microsoft.com/office/drawing/2014/main" id="{76818DE1-E68A-CF68-DCE3-21E7B3A78F38}"/>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a:extLst>
              <a:ext uri="{FF2B5EF4-FFF2-40B4-BE49-F238E27FC236}">
                <a16:creationId xmlns:a16="http://schemas.microsoft.com/office/drawing/2014/main" id="{AA98919E-B584-9564-422F-81985A2F5E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6350"/>
            <a:ext cx="91535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Box 5">
            <a:extLst>
              <a:ext uri="{FF2B5EF4-FFF2-40B4-BE49-F238E27FC236}">
                <a16:creationId xmlns:a16="http://schemas.microsoft.com/office/drawing/2014/main" id="{8A6F2EFC-E006-83F6-A27A-9540314CC89B}"/>
              </a:ext>
            </a:extLst>
          </p:cNvPr>
          <p:cNvSpPr txBox="1">
            <a:spLocks noChangeArrowheads="1"/>
          </p:cNvSpPr>
          <p:nvPr/>
        </p:nvSpPr>
        <p:spPr bwMode="auto">
          <a:xfrm>
            <a:off x="-838200" y="457200"/>
            <a:ext cx="4170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solidFill>
                  <a:srgbClr val="5ECECC"/>
                </a:solidFill>
                <a:latin typeface="Times New Roman" panose="02020603050405020304" pitchFamily="18" charset="0"/>
                <a:cs typeface="Times New Roman" panose="02020603050405020304" pitchFamily="18" charset="0"/>
              </a:rPr>
              <a:t>(or Laser)</a:t>
            </a:r>
          </a:p>
        </p:txBody>
      </p:sp>
      <p:sp>
        <p:nvSpPr>
          <p:cNvPr id="5" name="TextBox 4">
            <a:extLst>
              <a:ext uri="{FF2B5EF4-FFF2-40B4-BE49-F238E27FC236}">
                <a16:creationId xmlns:a16="http://schemas.microsoft.com/office/drawing/2014/main" id="{23B72107-9CB6-2E17-8A2D-AFD79E9C8ABB}"/>
              </a:ext>
            </a:extLst>
          </p:cNvPr>
          <p:cNvSpPr txBox="1">
            <a:spLocks noChangeArrowheads="1"/>
          </p:cNvSpPr>
          <p:nvPr/>
        </p:nvSpPr>
        <p:spPr bwMode="auto">
          <a:xfrm>
            <a:off x="5003800" y="4953000"/>
            <a:ext cx="39671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a:latin typeface="Times New Roman" panose="02020603050405020304" pitchFamily="18" charset="0"/>
                <a:cs typeface="Times New Roman" panose="02020603050405020304" pitchFamily="18" charset="0"/>
              </a:rPr>
              <a:t>Rotating the target and/or substrate improves uniformity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a:extLst>
              <a:ext uri="{FF2B5EF4-FFF2-40B4-BE49-F238E27FC236}">
                <a16:creationId xmlns:a16="http://schemas.microsoft.com/office/drawing/2014/main" id="{F287DEB8-6D60-6B48-9AC7-E1AA912C3A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066800"/>
            <a:ext cx="62293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2">
            <a:extLst>
              <a:ext uri="{FF2B5EF4-FFF2-40B4-BE49-F238E27FC236}">
                <a16:creationId xmlns:a16="http://schemas.microsoft.com/office/drawing/2014/main" id="{9F8AF17B-E4E9-BDCB-C30D-9B762EE86E3D}"/>
              </a:ext>
            </a:extLst>
          </p:cNvPr>
          <p:cNvSpPr txBox="1">
            <a:spLocks noChangeArrowheads="1"/>
          </p:cNvSpPr>
          <p:nvPr/>
        </p:nvSpPr>
        <p:spPr bwMode="auto">
          <a:xfrm>
            <a:off x="3754438" y="2390775"/>
            <a:ext cx="206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Substrate</a:t>
            </a:r>
          </a:p>
        </p:txBody>
      </p:sp>
      <p:sp>
        <p:nvSpPr>
          <p:cNvPr id="39940" name="TextBox 10">
            <a:extLst>
              <a:ext uri="{FF2B5EF4-FFF2-40B4-BE49-F238E27FC236}">
                <a16:creationId xmlns:a16="http://schemas.microsoft.com/office/drawing/2014/main" id="{F6587804-36A2-510C-D666-C32D23D8DD33}"/>
              </a:ext>
            </a:extLst>
          </p:cNvPr>
          <p:cNvSpPr txBox="1">
            <a:spLocks noChangeArrowheads="1"/>
          </p:cNvSpPr>
          <p:nvPr/>
        </p:nvSpPr>
        <p:spPr bwMode="auto">
          <a:xfrm>
            <a:off x="4240213" y="4668838"/>
            <a:ext cx="2065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Target(s)</a:t>
            </a:r>
          </a:p>
        </p:txBody>
      </p:sp>
      <p:sp>
        <p:nvSpPr>
          <p:cNvPr id="39941" name="TextBox 11">
            <a:extLst>
              <a:ext uri="{FF2B5EF4-FFF2-40B4-BE49-F238E27FC236}">
                <a16:creationId xmlns:a16="http://schemas.microsoft.com/office/drawing/2014/main" id="{8952E73C-E831-7504-C6C1-E90FB3FA649A}"/>
              </a:ext>
            </a:extLst>
          </p:cNvPr>
          <p:cNvSpPr txBox="1">
            <a:spLocks noChangeArrowheads="1"/>
          </p:cNvSpPr>
          <p:nvPr/>
        </p:nvSpPr>
        <p:spPr bwMode="auto">
          <a:xfrm>
            <a:off x="206375" y="869950"/>
            <a:ext cx="12303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latin typeface="Comic Sans MS" panose="030F0702030302020204" pitchFamily="66" charset="0"/>
              </a:rPr>
              <a:t>Laser (often 248 nm)</a:t>
            </a:r>
          </a:p>
        </p:txBody>
      </p:sp>
      <p:sp>
        <p:nvSpPr>
          <p:cNvPr id="39942" name="TextBox 12">
            <a:extLst>
              <a:ext uri="{FF2B5EF4-FFF2-40B4-BE49-F238E27FC236}">
                <a16:creationId xmlns:a16="http://schemas.microsoft.com/office/drawing/2014/main" id="{906C2DC8-658C-0CF8-2460-B07BABEB2E91}"/>
              </a:ext>
            </a:extLst>
          </p:cNvPr>
          <p:cNvSpPr txBox="1">
            <a:spLocks noChangeArrowheads="1"/>
          </p:cNvSpPr>
          <p:nvPr/>
        </p:nvSpPr>
        <p:spPr bwMode="auto">
          <a:xfrm>
            <a:off x="206375" y="3427413"/>
            <a:ext cx="206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Electron Gun</a:t>
            </a:r>
          </a:p>
        </p:txBody>
      </p:sp>
      <p:sp>
        <p:nvSpPr>
          <p:cNvPr id="39943" name="TextBox 13">
            <a:extLst>
              <a:ext uri="{FF2B5EF4-FFF2-40B4-BE49-F238E27FC236}">
                <a16:creationId xmlns:a16="http://schemas.microsoft.com/office/drawing/2014/main" id="{D6B4EAED-1366-84ED-E2B8-C11D152DF5B7}"/>
              </a:ext>
            </a:extLst>
          </p:cNvPr>
          <p:cNvSpPr txBox="1">
            <a:spLocks noChangeArrowheads="1"/>
          </p:cNvSpPr>
          <p:nvPr/>
        </p:nvSpPr>
        <p:spPr bwMode="auto">
          <a:xfrm>
            <a:off x="5953125" y="2235646"/>
            <a:ext cx="2065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dirty="0">
                <a:latin typeface="Comic Sans MS" panose="030F0702030302020204" pitchFamily="66" charset="0"/>
              </a:rPr>
              <a:t>Electron Detector</a:t>
            </a:r>
          </a:p>
        </p:txBody>
      </p:sp>
      <p:pic>
        <p:nvPicPr>
          <p:cNvPr id="39944" name="Picture 2" descr="Image result for PLD excimer laser">
            <a:extLst>
              <a:ext uri="{FF2B5EF4-FFF2-40B4-BE49-F238E27FC236}">
                <a16:creationId xmlns:a16="http://schemas.microsoft.com/office/drawing/2014/main" id="{AF831F43-8D85-FAAD-DCA8-FF225AD22B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 y="4171950"/>
            <a:ext cx="236220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5" name="Rectangle 3">
            <a:extLst>
              <a:ext uri="{FF2B5EF4-FFF2-40B4-BE49-F238E27FC236}">
                <a16:creationId xmlns:a16="http://schemas.microsoft.com/office/drawing/2014/main" id="{2926FE28-1B7F-5BCD-9FFD-91262741991D}"/>
              </a:ext>
            </a:extLst>
          </p:cNvPr>
          <p:cNvSpPr>
            <a:spLocks noChangeArrowheads="1"/>
          </p:cNvSpPr>
          <p:nvPr/>
        </p:nvSpPr>
        <p:spPr bwMode="auto">
          <a:xfrm>
            <a:off x="206375" y="5233988"/>
            <a:ext cx="685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latin typeface="Comic Sans MS" panose="030F0702030302020204" pitchFamily="66" charset="0"/>
              </a:rPr>
              <a:t>Laser</a:t>
            </a:r>
            <a:endParaRPr lang="en-US" altLang="en-US" sz="1800">
              <a:latin typeface="Comic Sans MS" panose="030F0702030302020204" pitchFamily="66" charset="0"/>
            </a:endParaRPr>
          </a:p>
        </p:txBody>
      </p:sp>
      <p:pic>
        <p:nvPicPr>
          <p:cNvPr id="39946" name="Picture 14">
            <a:extLst>
              <a:ext uri="{FF2B5EF4-FFF2-40B4-BE49-F238E27FC236}">
                <a16:creationId xmlns:a16="http://schemas.microsoft.com/office/drawing/2014/main" id="{1EDAA41F-13E6-374D-40AA-8EC9FABAA0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6750" y="4094163"/>
            <a:ext cx="3573463"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7" name="Title 1">
            <a:extLst>
              <a:ext uri="{FF2B5EF4-FFF2-40B4-BE49-F238E27FC236}">
                <a16:creationId xmlns:a16="http://schemas.microsoft.com/office/drawing/2014/main" id="{5FC313EC-E4E6-9E45-1603-AE8A100CD82F}"/>
              </a:ext>
            </a:extLst>
          </p:cNvPr>
          <p:cNvSpPr txBox="1">
            <a:spLocks noChangeArrowheads="1"/>
          </p:cNvSpPr>
          <p:nvPr/>
        </p:nvSpPr>
        <p:spPr bwMode="auto">
          <a:xfrm>
            <a:off x="7240588" y="3370263"/>
            <a:ext cx="155575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400"/>
              <a:t>MBE</a:t>
            </a:r>
          </a:p>
        </p:txBody>
      </p:sp>
      <p:sp>
        <p:nvSpPr>
          <p:cNvPr id="39948" name="Rectangle 1">
            <a:extLst>
              <a:ext uri="{FF2B5EF4-FFF2-40B4-BE49-F238E27FC236}">
                <a16:creationId xmlns:a16="http://schemas.microsoft.com/office/drawing/2014/main" id="{57D975CE-E6CD-6959-7C26-126E66277CC1}"/>
              </a:ext>
            </a:extLst>
          </p:cNvPr>
          <p:cNvSpPr>
            <a:spLocks noChangeArrowheads="1"/>
          </p:cNvSpPr>
          <p:nvPr/>
        </p:nvSpPr>
        <p:spPr bwMode="auto">
          <a:xfrm>
            <a:off x="1144588" y="6223000"/>
            <a:ext cx="46132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a:latin typeface="Comic Sans MS" panose="030F0702030302020204" pitchFamily="66" charset="0"/>
              </a:rPr>
              <a:t>Pulsed Laser Deposition (PLD)</a:t>
            </a:r>
          </a:p>
        </p:txBody>
      </p:sp>
      <p:sp>
        <p:nvSpPr>
          <p:cNvPr id="17" name="Title 1">
            <a:extLst>
              <a:ext uri="{FF2B5EF4-FFF2-40B4-BE49-F238E27FC236}">
                <a16:creationId xmlns:a16="http://schemas.microsoft.com/office/drawing/2014/main" id="{505B6262-B816-3ADE-C1E0-052A23D3D333}"/>
              </a:ext>
            </a:extLst>
          </p:cNvPr>
          <p:cNvSpPr txBox="1">
            <a:spLocks/>
          </p:cNvSpPr>
          <p:nvPr/>
        </p:nvSpPr>
        <p:spPr>
          <a:xfrm>
            <a:off x="0" y="187325"/>
            <a:ext cx="9144000" cy="798513"/>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dirty="0"/>
              <a:t>Layer-by-Layer Growth Techniques</a:t>
            </a:r>
            <a:endParaRPr lang="en-US" sz="27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a:extLst>
              <a:ext uri="{FF2B5EF4-FFF2-40B4-BE49-F238E27FC236}">
                <a16:creationId xmlns:a16="http://schemas.microsoft.com/office/drawing/2014/main" id="{3D75604B-7FF2-26D7-A66B-43B1E4D177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066800"/>
            <a:ext cx="62293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Box 2">
            <a:extLst>
              <a:ext uri="{FF2B5EF4-FFF2-40B4-BE49-F238E27FC236}">
                <a16:creationId xmlns:a16="http://schemas.microsoft.com/office/drawing/2014/main" id="{D31CA402-A6C0-0C11-05E9-E3BC24E42CA1}"/>
              </a:ext>
            </a:extLst>
          </p:cNvPr>
          <p:cNvSpPr txBox="1">
            <a:spLocks noChangeArrowheads="1"/>
          </p:cNvSpPr>
          <p:nvPr/>
        </p:nvSpPr>
        <p:spPr bwMode="auto">
          <a:xfrm>
            <a:off x="3754438" y="2390775"/>
            <a:ext cx="206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Substrate</a:t>
            </a:r>
          </a:p>
        </p:txBody>
      </p:sp>
      <p:sp>
        <p:nvSpPr>
          <p:cNvPr id="41988" name="TextBox 10">
            <a:extLst>
              <a:ext uri="{FF2B5EF4-FFF2-40B4-BE49-F238E27FC236}">
                <a16:creationId xmlns:a16="http://schemas.microsoft.com/office/drawing/2014/main" id="{402B2480-45FC-111F-22E6-466107F84C92}"/>
              </a:ext>
            </a:extLst>
          </p:cNvPr>
          <p:cNvSpPr txBox="1">
            <a:spLocks noChangeArrowheads="1"/>
          </p:cNvSpPr>
          <p:nvPr/>
        </p:nvSpPr>
        <p:spPr bwMode="auto">
          <a:xfrm>
            <a:off x="4240213" y="4668838"/>
            <a:ext cx="2065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Target(s)</a:t>
            </a:r>
          </a:p>
        </p:txBody>
      </p:sp>
      <p:sp>
        <p:nvSpPr>
          <p:cNvPr id="41989" name="TextBox 11">
            <a:extLst>
              <a:ext uri="{FF2B5EF4-FFF2-40B4-BE49-F238E27FC236}">
                <a16:creationId xmlns:a16="http://schemas.microsoft.com/office/drawing/2014/main" id="{32923B10-4597-35D3-F8BD-4E649771A745}"/>
              </a:ext>
            </a:extLst>
          </p:cNvPr>
          <p:cNvSpPr txBox="1">
            <a:spLocks noChangeArrowheads="1"/>
          </p:cNvSpPr>
          <p:nvPr/>
        </p:nvSpPr>
        <p:spPr bwMode="auto">
          <a:xfrm>
            <a:off x="206375" y="869950"/>
            <a:ext cx="12303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b="1">
                <a:latin typeface="Comic Sans MS" panose="030F0702030302020204" pitchFamily="66" charset="0"/>
              </a:rPr>
              <a:t>Laser (often 248 nm)</a:t>
            </a:r>
          </a:p>
        </p:txBody>
      </p:sp>
      <p:sp>
        <p:nvSpPr>
          <p:cNvPr id="41990" name="TextBox 12">
            <a:extLst>
              <a:ext uri="{FF2B5EF4-FFF2-40B4-BE49-F238E27FC236}">
                <a16:creationId xmlns:a16="http://schemas.microsoft.com/office/drawing/2014/main" id="{F66A1B76-FB53-5E08-13DA-F3F6756E3464}"/>
              </a:ext>
            </a:extLst>
          </p:cNvPr>
          <p:cNvSpPr txBox="1">
            <a:spLocks noChangeArrowheads="1"/>
          </p:cNvSpPr>
          <p:nvPr/>
        </p:nvSpPr>
        <p:spPr bwMode="auto">
          <a:xfrm>
            <a:off x="206375" y="3427413"/>
            <a:ext cx="206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Electron Gun</a:t>
            </a:r>
          </a:p>
        </p:txBody>
      </p:sp>
      <p:sp>
        <p:nvSpPr>
          <p:cNvPr id="41991" name="TextBox 13">
            <a:extLst>
              <a:ext uri="{FF2B5EF4-FFF2-40B4-BE49-F238E27FC236}">
                <a16:creationId xmlns:a16="http://schemas.microsoft.com/office/drawing/2014/main" id="{8081154B-8527-59CC-BF3C-97948B2E64BD}"/>
              </a:ext>
            </a:extLst>
          </p:cNvPr>
          <p:cNvSpPr txBox="1">
            <a:spLocks noChangeArrowheads="1"/>
          </p:cNvSpPr>
          <p:nvPr/>
        </p:nvSpPr>
        <p:spPr bwMode="auto">
          <a:xfrm>
            <a:off x="5953125" y="2390775"/>
            <a:ext cx="2065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b="1">
                <a:latin typeface="Comic Sans MS" panose="030F0702030302020204" pitchFamily="66" charset="0"/>
              </a:rPr>
              <a:t>Electron Detector</a:t>
            </a:r>
          </a:p>
        </p:txBody>
      </p:sp>
      <p:sp>
        <p:nvSpPr>
          <p:cNvPr id="19" name="Title 1">
            <a:extLst>
              <a:ext uri="{FF2B5EF4-FFF2-40B4-BE49-F238E27FC236}">
                <a16:creationId xmlns:a16="http://schemas.microsoft.com/office/drawing/2014/main" id="{879D03EF-A9E7-4D24-084B-6B0255604426}"/>
              </a:ext>
            </a:extLst>
          </p:cNvPr>
          <p:cNvSpPr>
            <a:spLocks noGrp="1"/>
          </p:cNvSpPr>
          <p:nvPr>
            <p:ph type="title"/>
          </p:nvPr>
        </p:nvSpPr>
        <p:spPr>
          <a:xfrm>
            <a:off x="0" y="114300"/>
            <a:ext cx="9144000" cy="798513"/>
          </a:xfrm>
        </p:spPr>
        <p:txBody>
          <a:bodyPr>
            <a:normAutofit fontScale="90000"/>
          </a:bodyPr>
          <a:lstStyle/>
          <a:p>
            <a:pPr>
              <a:defRPr/>
            </a:pPr>
            <a:r>
              <a:rPr lang="en-US" sz="4000" dirty="0">
                <a:solidFill>
                  <a:srgbClr val="FF0000"/>
                </a:solidFill>
              </a:rPr>
              <a:t>Both MBE and PLD use RHEED to optimize </a:t>
            </a:r>
            <a:br>
              <a:rPr lang="en-US" dirty="0">
                <a:solidFill>
                  <a:srgbClr val="FF0000"/>
                </a:solidFill>
              </a:rPr>
            </a:br>
            <a:r>
              <a:rPr lang="en-US" sz="2700" dirty="0">
                <a:solidFill>
                  <a:srgbClr val="FF0000"/>
                </a:solidFill>
              </a:rPr>
              <a:t>(Reflection High Energy Electron Diffraction)</a:t>
            </a:r>
          </a:p>
        </p:txBody>
      </p:sp>
      <p:pic>
        <p:nvPicPr>
          <p:cNvPr id="41993" name="Picture 2" descr="Image result for PLD excimer laser">
            <a:extLst>
              <a:ext uri="{FF2B5EF4-FFF2-40B4-BE49-F238E27FC236}">
                <a16:creationId xmlns:a16="http://schemas.microsoft.com/office/drawing/2014/main" id="{9A892AD9-7EEA-E5BE-DC0C-ED5AFACE8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 y="4171950"/>
            <a:ext cx="236220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4" name="Rectangle 3">
            <a:extLst>
              <a:ext uri="{FF2B5EF4-FFF2-40B4-BE49-F238E27FC236}">
                <a16:creationId xmlns:a16="http://schemas.microsoft.com/office/drawing/2014/main" id="{BB23FC04-3CD4-F8B0-986F-524229F41AC7}"/>
              </a:ext>
            </a:extLst>
          </p:cNvPr>
          <p:cNvSpPr>
            <a:spLocks noChangeArrowheads="1"/>
          </p:cNvSpPr>
          <p:nvPr/>
        </p:nvSpPr>
        <p:spPr bwMode="auto">
          <a:xfrm>
            <a:off x="206375" y="5233988"/>
            <a:ext cx="685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latin typeface="Comic Sans MS" panose="030F0702030302020204" pitchFamily="66" charset="0"/>
              </a:rPr>
              <a:t>Laser</a:t>
            </a:r>
            <a:endParaRPr lang="en-US" altLang="en-US" sz="1800">
              <a:latin typeface="Comic Sans MS" panose="030F0702030302020204" pitchFamily="66" charset="0"/>
            </a:endParaRPr>
          </a:p>
        </p:txBody>
      </p:sp>
      <p:pic>
        <p:nvPicPr>
          <p:cNvPr id="41995" name="Picture 14">
            <a:extLst>
              <a:ext uri="{FF2B5EF4-FFF2-40B4-BE49-F238E27FC236}">
                <a16:creationId xmlns:a16="http://schemas.microsoft.com/office/drawing/2014/main" id="{19380290-149D-1EFD-FFBE-0FF5A1FD2E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6750" y="4094163"/>
            <a:ext cx="3573463"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6" name="Title 1">
            <a:extLst>
              <a:ext uri="{FF2B5EF4-FFF2-40B4-BE49-F238E27FC236}">
                <a16:creationId xmlns:a16="http://schemas.microsoft.com/office/drawing/2014/main" id="{5D9DCE47-C9A3-4A7F-DAD8-E15EC6A67A8A}"/>
              </a:ext>
            </a:extLst>
          </p:cNvPr>
          <p:cNvSpPr txBox="1">
            <a:spLocks noChangeArrowheads="1"/>
          </p:cNvSpPr>
          <p:nvPr/>
        </p:nvSpPr>
        <p:spPr bwMode="auto">
          <a:xfrm>
            <a:off x="7240588" y="3370263"/>
            <a:ext cx="155575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400"/>
              <a:t>MBE</a:t>
            </a:r>
          </a:p>
        </p:txBody>
      </p:sp>
      <p:sp>
        <p:nvSpPr>
          <p:cNvPr id="41997" name="Rectangle 1">
            <a:extLst>
              <a:ext uri="{FF2B5EF4-FFF2-40B4-BE49-F238E27FC236}">
                <a16:creationId xmlns:a16="http://schemas.microsoft.com/office/drawing/2014/main" id="{A4FAB6D6-2BC7-E111-BDE8-352BBF888A2C}"/>
              </a:ext>
            </a:extLst>
          </p:cNvPr>
          <p:cNvSpPr>
            <a:spLocks noChangeArrowheads="1"/>
          </p:cNvSpPr>
          <p:nvPr/>
        </p:nvSpPr>
        <p:spPr bwMode="auto">
          <a:xfrm>
            <a:off x="1144588" y="6223000"/>
            <a:ext cx="46132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a:latin typeface="Comic Sans MS" panose="030F0702030302020204" pitchFamily="66" charset="0"/>
              </a:rPr>
              <a:t>Pulsed Laser Deposition (PLD)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a:extLst>
              <a:ext uri="{FF2B5EF4-FFF2-40B4-BE49-F238E27FC236}">
                <a16:creationId xmlns:a16="http://schemas.microsoft.com/office/drawing/2014/main" id="{9911DA9B-709C-11D6-B5F4-B349CDDEE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989138"/>
            <a:ext cx="5473700"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6">
            <a:extLst>
              <a:ext uri="{FF2B5EF4-FFF2-40B4-BE49-F238E27FC236}">
                <a16:creationId xmlns:a16="http://schemas.microsoft.com/office/drawing/2014/main" id="{26AA4399-04E4-62A5-A7FD-05FDDF412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1844675"/>
            <a:ext cx="3495675"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itle 1">
            <a:extLst>
              <a:ext uri="{FF2B5EF4-FFF2-40B4-BE49-F238E27FC236}">
                <a16:creationId xmlns:a16="http://schemas.microsoft.com/office/drawing/2014/main" id="{01DBFAE9-FEEC-3F12-AB47-C63083DF279D}"/>
              </a:ext>
            </a:extLst>
          </p:cNvPr>
          <p:cNvSpPr>
            <a:spLocks noGrp="1" noChangeArrowheads="1"/>
          </p:cNvSpPr>
          <p:nvPr>
            <p:ph type="title"/>
          </p:nvPr>
        </p:nvSpPr>
        <p:spPr>
          <a:xfrm>
            <a:off x="0" y="39688"/>
            <a:ext cx="9144000" cy="798512"/>
          </a:xfrm>
        </p:spPr>
        <p:txBody>
          <a:bodyPr/>
          <a:lstStyle/>
          <a:p>
            <a:r>
              <a:rPr lang="en-US" altLang="en-US" sz="3600"/>
              <a:t>Reflection High Energy Electron Diffraction </a:t>
            </a:r>
            <a:r>
              <a:rPr lang="en-US" altLang="en-US" sz="2000"/>
              <a:t>(RHEED)</a:t>
            </a:r>
          </a:p>
        </p:txBody>
      </p:sp>
      <p:pic>
        <p:nvPicPr>
          <p:cNvPr id="44037" name="Picture 2">
            <a:extLst>
              <a:ext uri="{FF2B5EF4-FFF2-40B4-BE49-F238E27FC236}">
                <a16:creationId xmlns:a16="http://schemas.microsoft.com/office/drawing/2014/main" id="{C42E4F34-9F1D-FB11-47E2-9B2AEF3BC7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9488" y="2054225"/>
            <a:ext cx="5776912"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a:extLst>
              <a:ext uri="{FF2B5EF4-FFF2-40B4-BE49-F238E27FC236}">
                <a16:creationId xmlns:a16="http://schemas.microsoft.com/office/drawing/2014/main" id="{87837DBD-64F6-7DD1-8ACD-9862F61DEB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989138"/>
            <a:ext cx="5473700"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6">
            <a:extLst>
              <a:ext uri="{FF2B5EF4-FFF2-40B4-BE49-F238E27FC236}">
                <a16:creationId xmlns:a16="http://schemas.microsoft.com/office/drawing/2014/main" id="{C0C15366-DB3D-DA10-EBAE-2945E4A421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1844675"/>
            <a:ext cx="3495675"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Title 1">
            <a:extLst>
              <a:ext uri="{FF2B5EF4-FFF2-40B4-BE49-F238E27FC236}">
                <a16:creationId xmlns:a16="http://schemas.microsoft.com/office/drawing/2014/main" id="{FB2615AD-AF16-1ED4-5AF7-39B06AD35BF5}"/>
              </a:ext>
            </a:extLst>
          </p:cNvPr>
          <p:cNvSpPr>
            <a:spLocks noGrp="1" noChangeArrowheads="1"/>
          </p:cNvSpPr>
          <p:nvPr>
            <p:ph type="title"/>
          </p:nvPr>
        </p:nvSpPr>
        <p:spPr>
          <a:xfrm>
            <a:off x="0" y="39688"/>
            <a:ext cx="9144000" cy="798512"/>
          </a:xfrm>
        </p:spPr>
        <p:txBody>
          <a:bodyPr/>
          <a:lstStyle/>
          <a:p>
            <a:r>
              <a:rPr lang="en-US" altLang="en-US" sz="3600"/>
              <a:t>Reflection High Energy Electron Diffraction </a:t>
            </a:r>
            <a:r>
              <a:rPr lang="en-US" altLang="en-US" sz="2000"/>
              <a:t>(RHEED)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a:extLst>
              <a:ext uri="{FF2B5EF4-FFF2-40B4-BE49-F238E27FC236}">
                <a16:creationId xmlns:a16="http://schemas.microsoft.com/office/drawing/2014/main" id="{A56C8A73-301B-F713-6A9B-63EDEA76F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989138"/>
            <a:ext cx="5473700"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6">
            <a:extLst>
              <a:ext uri="{FF2B5EF4-FFF2-40B4-BE49-F238E27FC236}">
                <a16:creationId xmlns:a16="http://schemas.microsoft.com/office/drawing/2014/main" id="{4DD08DBB-048B-DAC4-B8AA-0D8EB0443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1844675"/>
            <a:ext cx="3495675"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extBox 1">
            <a:extLst>
              <a:ext uri="{FF2B5EF4-FFF2-40B4-BE49-F238E27FC236}">
                <a16:creationId xmlns:a16="http://schemas.microsoft.com/office/drawing/2014/main" id="{E970D314-EEED-EF69-67C8-0806787B9B61}"/>
              </a:ext>
            </a:extLst>
          </p:cNvPr>
          <p:cNvSpPr txBox="1">
            <a:spLocks noChangeArrowheads="1"/>
          </p:cNvSpPr>
          <p:nvPr/>
        </p:nvSpPr>
        <p:spPr bwMode="auto">
          <a:xfrm>
            <a:off x="0" y="838200"/>
            <a:ext cx="9067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a:latin typeface="Comic Sans MS" panose="030F0702030302020204" pitchFamily="66" charset="0"/>
              </a:rPr>
              <a:t>Sample growth with MBE or PLD is sometimes referred to as an art. Every chamber is different. Have to optimize!</a:t>
            </a:r>
          </a:p>
        </p:txBody>
      </p:sp>
      <p:sp>
        <p:nvSpPr>
          <p:cNvPr id="48133" name="Title 1">
            <a:extLst>
              <a:ext uri="{FF2B5EF4-FFF2-40B4-BE49-F238E27FC236}">
                <a16:creationId xmlns:a16="http://schemas.microsoft.com/office/drawing/2014/main" id="{293B1594-8171-C6AA-DA47-8532C0F9C8A9}"/>
              </a:ext>
            </a:extLst>
          </p:cNvPr>
          <p:cNvSpPr>
            <a:spLocks noGrp="1" noChangeArrowheads="1"/>
          </p:cNvSpPr>
          <p:nvPr>
            <p:ph type="title"/>
          </p:nvPr>
        </p:nvSpPr>
        <p:spPr>
          <a:xfrm>
            <a:off x="0" y="39688"/>
            <a:ext cx="9144000" cy="798512"/>
          </a:xfrm>
        </p:spPr>
        <p:txBody>
          <a:bodyPr/>
          <a:lstStyle/>
          <a:p>
            <a:r>
              <a:rPr lang="en-US" altLang="en-US" sz="3600"/>
              <a:t>Reflection High Energy Electron Diffraction </a:t>
            </a:r>
            <a:r>
              <a:rPr lang="en-US" altLang="en-US" sz="2000"/>
              <a:t>(RHEED)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33102160-6CB0-5F99-CB88-2EE1061057FB}"/>
              </a:ext>
            </a:extLst>
          </p:cNvPr>
          <p:cNvSpPr>
            <a:spLocks noGrp="1" noChangeArrowheads="1"/>
          </p:cNvSpPr>
          <p:nvPr>
            <p:ph type="title"/>
          </p:nvPr>
        </p:nvSpPr>
        <p:spPr>
          <a:xfrm>
            <a:off x="474663" y="39688"/>
            <a:ext cx="8229600" cy="1143000"/>
          </a:xfrm>
        </p:spPr>
        <p:txBody>
          <a:bodyPr/>
          <a:lstStyle/>
          <a:p>
            <a:r>
              <a:rPr lang="en-US" altLang="en-US"/>
              <a:t>Material Growth Modes</a:t>
            </a:r>
          </a:p>
        </p:txBody>
      </p:sp>
      <p:pic>
        <p:nvPicPr>
          <p:cNvPr id="50179" name="Picture 2" descr="Image result for growth modes">
            <a:extLst>
              <a:ext uri="{FF2B5EF4-FFF2-40B4-BE49-F238E27FC236}">
                <a16:creationId xmlns:a16="http://schemas.microsoft.com/office/drawing/2014/main" id="{394DD0DA-77F3-F794-633E-B2FA3FD3E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1417638"/>
            <a:ext cx="9110662"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Box 5">
            <a:extLst>
              <a:ext uri="{FF2B5EF4-FFF2-40B4-BE49-F238E27FC236}">
                <a16:creationId xmlns:a16="http://schemas.microsoft.com/office/drawing/2014/main" id="{7D7EDACC-3B7A-6E4E-2F79-263AA8E143CB}"/>
              </a:ext>
            </a:extLst>
          </p:cNvPr>
          <p:cNvSpPr txBox="1">
            <a:spLocks noChangeArrowheads="1"/>
          </p:cNvSpPr>
          <p:nvPr/>
        </p:nvSpPr>
        <p:spPr bwMode="auto">
          <a:xfrm>
            <a:off x="152400" y="5440363"/>
            <a:ext cx="88392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a:solidFill>
                  <a:srgbClr val="FF0000"/>
                </a:solidFill>
                <a:latin typeface="Comic Sans MS" panose="030F0702030302020204" pitchFamily="66" charset="0"/>
              </a:rPr>
              <a:t>Some materials rather clump together. </a:t>
            </a:r>
          </a:p>
          <a:p>
            <a:pPr algn="ctr">
              <a:spcBef>
                <a:spcPct val="0"/>
              </a:spcBef>
              <a:buFontTx/>
              <a:buNone/>
            </a:pPr>
            <a:r>
              <a:rPr lang="en-US" altLang="en-US" b="1">
                <a:solidFill>
                  <a:srgbClr val="FF0000"/>
                </a:solidFill>
                <a:latin typeface="Comic Sans MS" panose="030F0702030302020204" pitchFamily="66" charset="0"/>
              </a:rPr>
              <a:t>Others form flat layers. Some in between.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uilding a Scientific Narrative | The Scientist">
            <a:extLst>
              <a:ext uri="{FF2B5EF4-FFF2-40B4-BE49-F238E27FC236}">
                <a16:creationId xmlns:a16="http://schemas.microsoft.com/office/drawing/2014/main" id="{C1AB45B9-80EC-E6E7-B355-A57E9D3281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4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0587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13742</TotalTime>
  <Words>2802</Words>
  <Application>Microsoft Office PowerPoint</Application>
  <PresentationFormat>On-screen Show (4:3)</PresentationFormat>
  <Paragraphs>315</Paragraphs>
  <Slides>49</Slides>
  <Notes>22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8" baseType="lpstr">
      <vt:lpstr>Aptos</vt:lpstr>
      <vt:lpstr>Aptos Display</vt:lpstr>
      <vt:lpstr>Arial</vt:lpstr>
      <vt:lpstr>Comic Sans MS</vt:lpstr>
      <vt:lpstr>Palatino</vt:lpstr>
      <vt:lpstr>Segoe UI</vt:lpstr>
      <vt:lpstr>Times New Roman</vt:lpstr>
      <vt:lpstr>Office Theme</vt:lpstr>
      <vt:lpstr>Equation</vt:lpstr>
      <vt:lpstr>Experimental Schedule</vt:lpstr>
      <vt:lpstr>PowerPoint Presentation</vt:lpstr>
      <vt:lpstr>If you want to be able to have a chance to resubmit, notebooks must be turned in by Tuesday, Oct 27. Last revisions are due Oct 29. You can do before and maybe you can have a second round if needed.      Average of first attempt ~7/10 (B-)</vt:lpstr>
      <vt:lpstr>How Your Grade is Calculated in eCampus</vt:lpstr>
      <vt:lpstr>Non-ideal graph example  What is this?</vt:lpstr>
      <vt:lpstr>Ways to Improve: Add Label/Legend and Color</vt:lpstr>
      <vt:lpstr>PowerPoint Presentation</vt:lpstr>
      <vt:lpstr>PowerPoint Presentation</vt:lpstr>
      <vt:lpstr>PowerPoint Presentation</vt:lpstr>
      <vt:lpstr>Last time: Things you might compare</vt:lpstr>
      <vt:lpstr>Example 2: While magnetization data is generally useful, if we want to study spontaneous magnetization reversal, we expect two things</vt:lpstr>
      <vt:lpstr>2. Inverted loops and/or weird red region</vt:lpstr>
      <vt:lpstr>Things you should do with your data 1. Find the Tc – Remember How?</vt:lpstr>
      <vt:lpstr>We try a few ways</vt:lpstr>
      <vt:lpstr>You Might Be Able to See Variations by Comparing and Contrasting Your Films to Similar Ones</vt:lpstr>
      <vt:lpstr>Do NOT limit your comparison to only the critical temperature!  What are other things that change?</vt:lpstr>
      <vt:lpstr>When you have enough films, it is wise to try everything you can think of and see if you see a trend. If you don’t have many samples, what else could you try? </vt:lpstr>
      <vt:lpstr>No, really. EVERYTHING!!! How do you pick what to use?</vt:lpstr>
      <vt:lpstr>How Do You Make A Story?</vt:lpstr>
      <vt:lpstr>PowerPoint Presentation</vt:lpstr>
      <vt:lpstr>PowerPoint Presentation</vt:lpstr>
      <vt:lpstr>PowerPoint Presentation</vt:lpstr>
      <vt:lpstr>PowerPoint Presentation</vt:lpstr>
      <vt:lpstr>Unfinished vs Finished Stories </vt:lpstr>
      <vt:lpstr>I ran out of time to talk about growth, but here are the slides</vt:lpstr>
      <vt:lpstr>Common Thin Film Deposition Techniques</vt:lpstr>
      <vt:lpstr>Sputtering</vt:lpstr>
      <vt:lpstr>Sputtering</vt:lpstr>
      <vt:lpstr>PowerPoint Presentation</vt:lpstr>
      <vt:lpstr>PowerPoint Presentation</vt:lpstr>
      <vt:lpstr>Atomic Layer Deposition (ALD)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Both MBE and PLD use RHEED to optimize  (Reflection High Energy Electron Diffraction)</vt:lpstr>
      <vt:lpstr>Reflection High Energy Electron Diffraction (RHEED)</vt:lpstr>
      <vt:lpstr>Reflection High Energy Electron Diffraction (RHEED)</vt:lpstr>
      <vt:lpstr>Reflection High Energy Electron Diffraction (RHEED)</vt:lpstr>
      <vt:lpstr>Material Growth Modes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Mikel Holcomb</dc:creator>
  <cp:lastModifiedBy>Mikel Holcomb</cp:lastModifiedBy>
  <cp:revision>83</cp:revision>
  <cp:lastPrinted>2025-11-04T15:18:00Z</cp:lastPrinted>
  <dcterms:created xsi:type="dcterms:W3CDTF">2025-10-16T19:03:33Z</dcterms:created>
  <dcterms:modified xsi:type="dcterms:W3CDTF">2026-10-22T18:29:54Z</dcterms:modified>
</cp:coreProperties>
</file>