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9" r:id="rId3"/>
    <p:sldId id="260" r:id="rId4"/>
    <p:sldId id="263" r:id="rId5"/>
    <p:sldId id="261" r:id="rId6"/>
    <p:sldId id="257" r:id="rId7"/>
    <p:sldId id="784" r:id="rId8"/>
    <p:sldId id="258" r:id="rId9"/>
    <p:sldId id="780" r:id="rId10"/>
    <p:sldId id="781" r:id="rId11"/>
    <p:sldId id="262" r:id="rId12"/>
    <p:sldId id="782" r:id="rId13"/>
    <p:sldId id="78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1" autoAdjust="0"/>
    <p:restoredTop sz="79518" autoAdjust="0"/>
  </p:normalViewPr>
  <p:slideViewPr>
    <p:cSldViewPr snapToGrid="0">
      <p:cViewPr varScale="1">
        <p:scale>
          <a:sx n="60" d="100"/>
          <a:sy n="60" d="100"/>
        </p:scale>
        <p:origin x="14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5D3EBA-DBEF-4B5E-9752-2E55B9BC6C91}" type="datetimeFigureOut">
              <a:rPr lang="en-US" smtClean="0"/>
              <a:t>11/10/2023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2E380D-0EFB-4BFA-9361-7CE02A61E2B3}" type="slidenum">
              <a:rPr lang="en-US" smtClean="0"/>
              <a:t>‹#›</a:t>
            </a:fld>
            <a:endParaRPr lang="en-US"/>
          </a:p>
        </p:txBody>
      </p:sp>
    </p:spTree>
    <p:extLst>
      <p:ext uri="{BB962C8B-B14F-4D97-AF65-F5344CB8AC3E}">
        <p14:creationId xmlns:p14="http://schemas.microsoft.com/office/powerpoint/2010/main" val="69854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ciencedirect.com/science/article/pii/S030488530800062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start at zero, need </a:t>
            </a:r>
            <a:r>
              <a:rPr lang="en-US"/>
              <a:t>to normalize too</a:t>
            </a:r>
          </a:p>
        </p:txBody>
      </p:sp>
      <p:sp>
        <p:nvSpPr>
          <p:cNvPr id="4" name="Slide Number Placeholder 3"/>
          <p:cNvSpPr>
            <a:spLocks noGrp="1"/>
          </p:cNvSpPr>
          <p:nvPr>
            <p:ph type="sldNum" sz="quarter" idx="5"/>
          </p:nvPr>
        </p:nvSpPr>
        <p:spPr/>
        <p:txBody>
          <a:bodyPr/>
          <a:lstStyle/>
          <a:p>
            <a:fld id="{8F2E380D-0EFB-4BFA-9361-7CE02A61E2B3}" type="slidenum">
              <a:rPr lang="en-US" smtClean="0"/>
              <a:t>7</a:t>
            </a:fld>
            <a:endParaRPr lang="en-US"/>
          </a:p>
        </p:txBody>
      </p:sp>
    </p:spTree>
    <p:extLst>
      <p:ext uri="{BB962C8B-B14F-4D97-AF65-F5344CB8AC3E}">
        <p14:creationId xmlns:p14="http://schemas.microsoft.com/office/powerpoint/2010/main" val="2815347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calculated magnetic moment (MM) value was 2.0 </a:t>
            </a:r>
            <a:r>
              <a:rPr lang="en-US" i="1" dirty="0" err="1"/>
              <a:t>μ</a:t>
            </a:r>
            <a:r>
              <a:rPr lang="en-US" i="1" baseline="-25000" dirty="0" err="1"/>
              <a:t>B</a:t>
            </a:r>
            <a:r>
              <a:rPr lang="en-US" dirty="0"/>
              <a:t>. This result is in agreement with the characteristic of half-metallic systems, which MM corresponds to an integer value for effective number of Bohr magneton. (Source: </a:t>
            </a:r>
            <a:r>
              <a:rPr lang="en-US" dirty="0">
                <a:hlinkClick r:id="rId3"/>
              </a:rPr>
              <a:t>https://www.sciencedirect.com/science/article/pii/S0304885308000620</a:t>
            </a:r>
            <a:r>
              <a:rPr lang="en-US" dirty="0"/>
              <a:t>)</a:t>
            </a:r>
          </a:p>
          <a:p>
            <a:endParaRPr lang="en-US" dirty="0"/>
          </a:p>
        </p:txBody>
      </p:sp>
      <p:sp>
        <p:nvSpPr>
          <p:cNvPr id="4" name="Slide Number Placeholder 3"/>
          <p:cNvSpPr>
            <a:spLocks noGrp="1"/>
          </p:cNvSpPr>
          <p:nvPr>
            <p:ph type="sldNum" sz="quarter" idx="5"/>
          </p:nvPr>
        </p:nvSpPr>
        <p:spPr/>
        <p:txBody>
          <a:bodyPr/>
          <a:lstStyle/>
          <a:p>
            <a:fld id="{8F2E380D-0EFB-4BFA-9361-7CE02A61E2B3}" type="slidenum">
              <a:rPr lang="en-US" smtClean="0"/>
              <a:t>12</a:t>
            </a:fld>
            <a:endParaRPr lang="en-US"/>
          </a:p>
        </p:txBody>
      </p:sp>
    </p:spTree>
    <p:extLst>
      <p:ext uri="{BB962C8B-B14F-4D97-AF65-F5344CB8AC3E}">
        <p14:creationId xmlns:p14="http://schemas.microsoft.com/office/powerpoint/2010/main" val="290719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Nah, it won’t get up to 2. </a:t>
            </a:r>
          </a:p>
        </p:txBody>
      </p:sp>
      <p:sp>
        <p:nvSpPr>
          <p:cNvPr id="4" name="Slide Number Placeholder 3"/>
          <p:cNvSpPr>
            <a:spLocks noGrp="1"/>
          </p:cNvSpPr>
          <p:nvPr>
            <p:ph type="sldNum" sz="quarter" idx="5"/>
          </p:nvPr>
        </p:nvSpPr>
        <p:spPr/>
        <p:txBody>
          <a:bodyPr/>
          <a:lstStyle/>
          <a:p>
            <a:fld id="{8F2E380D-0EFB-4BFA-9361-7CE02A61E2B3}" type="slidenum">
              <a:rPr lang="en-US" smtClean="0"/>
              <a:t>13</a:t>
            </a:fld>
            <a:endParaRPr lang="en-US"/>
          </a:p>
        </p:txBody>
      </p:sp>
    </p:spTree>
    <p:extLst>
      <p:ext uri="{BB962C8B-B14F-4D97-AF65-F5344CB8AC3E}">
        <p14:creationId xmlns:p14="http://schemas.microsoft.com/office/powerpoint/2010/main" val="3406811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3DAFF8-0FE4-4694-9241-64AB7ADE9BB3}"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12899-4C44-40C2-8D75-8840D06DAE34}" type="slidenum">
              <a:rPr lang="en-US" smtClean="0"/>
              <a:t>‹#›</a:t>
            </a:fld>
            <a:endParaRPr lang="en-US"/>
          </a:p>
        </p:txBody>
      </p:sp>
    </p:spTree>
    <p:extLst>
      <p:ext uri="{BB962C8B-B14F-4D97-AF65-F5344CB8AC3E}">
        <p14:creationId xmlns:p14="http://schemas.microsoft.com/office/powerpoint/2010/main" val="2891373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3DAFF8-0FE4-4694-9241-64AB7ADE9BB3}"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12899-4C44-40C2-8D75-8840D06DAE34}" type="slidenum">
              <a:rPr lang="en-US" smtClean="0"/>
              <a:t>‹#›</a:t>
            </a:fld>
            <a:endParaRPr lang="en-US"/>
          </a:p>
        </p:txBody>
      </p:sp>
    </p:spTree>
    <p:extLst>
      <p:ext uri="{BB962C8B-B14F-4D97-AF65-F5344CB8AC3E}">
        <p14:creationId xmlns:p14="http://schemas.microsoft.com/office/powerpoint/2010/main" val="3649602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3DAFF8-0FE4-4694-9241-64AB7ADE9BB3}"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12899-4C44-40C2-8D75-8840D06DAE34}" type="slidenum">
              <a:rPr lang="en-US" smtClean="0"/>
              <a:t>‹#›</a:t>
            </a:fld>
            <a:endParaRPr lang="en-US"/>
          </a:p>
        </p:txBody>
      </p:sp>
    </p:spTree>
    <p:extLst>
      <p:ext uri="{BB962C8B-B14F-4D97-AF65-F5344CB8AC3E}">
        <p14:creationId xmlns:p14="http://schemas.microsoft.com/office/powerpoint/2010/main" val="399655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3DAFF8-0FE4-4694-9241-64AB7ADE9BB3}"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12899-4C44-40C2-8D75-8840D06DAE34}" type="slidenum">
              <a:rPr lang="en-US" smtClean="0"/>
              <a:t>‹#›</a:t>
            </a:fld>
            <a:endParaRPr lang="en-US"/>
          </a:p>
        </p:txBody>
      </p:sp>
    </p:spTree>
    <p:extLst>
      <p:ext uri="{BB962C8B-B14F-4D97-AF65-F5344CB8AC3E}">
        <p14:creationId xmlns:p14="http://schemas.microsoft.com/office/powerpoint/2010/main" val="3695890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3DAFF8-0FE4-4694-9241-64AB7ADE9BB3}"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12899-4C44-40C2-8D75-8840D06DAE34}" type="slidenum">
              <a:rPr lang="en-US" smtClean="0"/>
              <a:t>‹#›</a:t>
            </a:fld>
            <a:endParaRPr lang="en-US"/>
          </a:p>
        </p:txBody>
      </p:sp>
    </p:spTree>
    <p:extLst>
      <p:ext uri="{BB962C8B-B14F-4D97-AF65-F5344CB8AC3E}">
        <p14:creationId xmlns:p14="http://schemas.microsoft.com/office/powerpoint/2010/main" val="1846050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3DAFF8-0FE4-4694-9241-64AB7ADE9BB3}"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12899-4C44-40C2-8D75-8840D06DAE34}" type="slidenum">
              <a:rPr lang="en-US" smtClean="0"/>
              <a:t>‹#›</a:t>
            </a:fld>
            <a:endParaRPr lang="en-US"/>
          </a:p>
        </p:txBody>
      </p:sp>
    </p:spTree>
    <p:extLst>
      <p:ext uri="{BB962C8B-B14F-4D97-AF65-F5344CB8AC3E}">
        <p14:creationId xmlns:p14="http://schemas.microsoft.com/office/powerpoint/2010/main" val="9460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3DAFF8-0FE4-4694-9241-64AB7ADE9BB3}" type="datetimeFigureOut">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312899-4C44-40C2-8D75-8840D06DAE34}" type="slidenum">
              <a:rPr lang="en-US" smtClean="0"/>
              <a:t>‹#›</a:t>
            </a:fld>
            <a:endParaRPr lang="en-US"/>
          </a:p>
        </p:txBody>
      </p:sp>
    </p:spTree>
    <p:extLst>
      <p:ext uri="{BB962C8B-B14F-4D97-AF65-F5344CB8AC3E}">
        <p14:creationId xmlns:p14="http://schemas.microsoft.com/office/powerpoint/2010/main" val="141313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3DAFF8-0FE4-4694-9241-64AB7ADE9BB3}"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312899-4C44-40C2-8D75-8840D06DAE34}" type="slidenum">
              <a:rPr lang="en-US" smtClean="0"/>
              <a:t>‹#›</a:t>
            </a:fld>
            <a:endParaRPr lang="en-US"/>
          </a:p>
        </p:txBody>
      </p:sp>
    </p:spTree>
    <p:extLst>
      <p:ext uri="{BB962C8B-B14F-4D97-AF65-F5344CB8AC3E}">
        <p14:creationId xmlns:p14="http://schemas.microsoft.com/office/powerpoint/2010/main" val="1648172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DAFF8-0FE4-4694-9241-64AB7ADE9BB3}" type="datetimeFigureOut">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312899-4C44-40C2-8D75-8840D06DAE34}" type="slidenum">
              <a:rPr lang="en-US" smtClean="0"/>
              <a:t>‹#›</a:t>
            </a:fld>
            <a:endParaRPr lang="en-US"/>
          </a:p>
        </p:txBody>
      </p:sp>
    </p:spTree>
    <p:extLst>
      <p:ext uri="{BB962C8B-B14F-4D97-AF65-F5344CB8AC3E}">
        <p14:creationId xmlns:p14="http://schemas.microsoft.com/office/powerpoint/2010/main" val="397339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3DAFF8-0FE4-4694-9241-64AB7ADE9BB3}"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12899-4C44-40C2-8D75-8840D06DAE34}" type="slidenum">
              <a:rPr lang="en-US" smtClean="0"/>
              <a:t>‹#›</a:t>
            </a:fld>
            <a:endParaRPr lang="en-US"/>
          </a:p>
        </p:txBody>
      </p:sp>
    </p:spTree>
    <p:extLst>
      <p:ext uri="{BB962C8B-B14F-4D97-AF65-F5344CB8AC3E}">
        <p14:creationId xmlns:p14="http://schemas.microsoft.com/office/powerpoint/2010/main" val="676205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3DAFF8-0FE4-4694-9241-64AB7ADE9BB3}"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12899-4C44-40C2-8D75-8840D06DAE34}" type="slidenum">
              <a:rPr lang="en-US" smtClean="0"/>
              <a:t>‹#›</a:t>
            </a:fld>
            <a:endParaRPr lang="en-US"/>
          </a:p>
        </p:txBody>
      </p:sp>
    </p:spTree>
    <p:extLst>
      <p:ext uri="{BB962C8B-B14F-4D97-AF65-F5344CB8AC3E}">
        <p14:creationId xmlns:p14="http://schemas.microsoft.com/office/powerpoint/2010/main" val="4245518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DAFF8-0FE4-4694-9241-64AB7ADE9BB3}" type="datetimeFigureOut">
              <a:rPr lang="en-US" smtClean="0"/>
              <a:t>11/10/2023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12899-4C44-40C2-8D75-8840D06DAE34}" type="slidenum">
              <a:rPr lang="en-US" smtClean="0"/>
              <a:t>‹#›</a:t>
            </a:fld>
            <a:endParaRPr lang="en-US"/>
          </a:p>
        </p:txBody>
      </p:sp>
    </p:spTree>
    <p:extLst>
      <p:ext uri="{BB962C8B-B14F-4D97-AF65-F5344CB8AC3E}">
        <p14:creationId xmlns:p14="http://schemas.microsoft.com/office/powerpoint/2010/main" val="2317386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74AE8-9CD8-F137-F6E8-69E61EC0C56E}"/>
              </a:ext>
            </a:extLst>
          </p:cNvPr>
          <p:cNvSpPr>
            <a:spLocks noGrp="1"/>
          </p:cNvSpPr>
          <p:nvPr>
            <p:ph type="ctrTitle"/>
          </p:nvPr>
        </p:nvSpPr>
        <p:spPr>
          <a:xfrm>
            <a:off x="685800" y="1918804"/>
            <a:ext cx="7772400" cy="2387600"/>
          </a:xfrm>
        </p:spPr>
        <p:txBody>
          <a:bodyPr/>
          <a:lstStyle/>
          <a:p>
            <a:r>
              <a:rPr lang="en-US" dirty="0"/>
              <a:t>Magnetic </a:t>
            </a:r>
            <a:br>
              <a:rPr lang="en-US" dirty="0"/>
            </a:br>
            <a:r>
              <a:rPr lang="en-US" dirty="0"/>
              <a:t>Data Processing</a:t>
            </a:r>
          </a:p>
        </p:txBody>
      </p:sp>
      <p:sp>
        <p:nvSpPr>
          <p:cNvPr id="3" name="Subtitle 2">
            <a:extLst>
              <a:ext uri="{FF2B5EF4-FFF2-40B4-BE49-F238E27FC236}">
                <a16:creationId xmlns:a16="http://schemas.microsoft.com/office/drawing/2014/main" id="{B765D39C-D6B5-60A3-759C-6894584CCBF0}"/>
              </a:ext>
            </a:extLst>
          </p:cNvPr>
          <p:cNvSpPr>
            <a:spLocks noGrp="1"/>
          </p:cNvSpPr>
          <p:nvPr>
            <p:ph type="subTitle" idx="1"/>
          </p:nvPr>
        </p:nvSpPr>
        <p:spPr>
          <a:xfrm>
            <a:off x="1143000" y="4306404"/>
            <a:ext cx="6858000" cy="735496"/>
          </a:xfrm>
        </p:spPr>
        <p:txBody>
          <a:bodyPr>
            <a:normAutofit/>
          </a:bodyPr>
          <a:lstStyle/>
          <a:p>
            <a:r>
              <a:rPr lang="en-US" sz="3600" dirty="0"/>
              <a:t>What do we do with the raw data?</a:t>
            </a:r>
          </a:p>
        </p:txBody>
      </p:sp>
      <p:sp>
        <p:nvSpPr>
          <p:cNvPr id="4" name="Subtitle 2">
            <a:extLst>
              <a:ext uri="{FF2B5EF4-FFF2-40B4-BE49-F238E27FC236}">
                <a16:creationId xmlns:a16="http://schemas.microsoft.com/office/drawing/2014/main" id="{C7F1947B-4352-6D16-6D19-F6D312D8818C}"/>
              </a:ext>
            </a:extLst>
          </p:cNvPr>
          <p:cNvSpPr txBox="1">
            <a:spLocks/>
          </p:cNvSpPr>
          <p:nvPr/>
        </p:nvSpPr>
        <p:spPr>
          <a:xfrm>
            <a:off x="1143000" y="5050940"/>
            <a:ext cx="6858000" cy="176895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t>Since our data is currently a bit more limited than I expected, let’s get into the processing a bit more than we might have had time for otherwise.</a:t>
            </a:r>
          </a:p>
        </p:txBody>
      </p:sp>
      <p:sp>
        <p:nvSpPr>
          <p:cNvPr id="5" name="TextBox 4">
            <a:extLst>
              <a:ext uri="{FF2B5EF4-FFF2-40B4-BE49-F238E27FC236}">
                <a16:creationId xmlns:a16="http://schemas.microsoft.com/office/drawing/2014/main" id="{6612FCD0-41CB-4888-AAF7-FFE11A8C6546}"/>
              </a:ext>
            </a:extLst>
          </p:cNvPr>
          <p:cNvSpPr txBox="1"/>
          <p:nvPr/>
        </p:nvSpPr>
        <p:spPr>
          <a:xfrm>
            <a:off x="239560" y="93889"/>
            <a:ext cx="8664879" cy="2308324"/>
          </a:xfrm>
          <a:prstGeom prst="rect">
            <a:avLst/>
          </a:prstGeom>
          <a:noFill/>
        </p:spPr>
        <p:txBody>
          <a:bodyPr wrap="square" rtlCol="0">
            <a:spAutoFit/>
          </a:bodyPr>
          <a:lstStyle/>
          <a:p>
            <a:pPr algn="ctr"/>
            <a:r>
              <a:rPr lang="en-US" sz="2400" dirty="0">
                <a:solidFill>
                  <a:srgbClr val="FF0000"/>
                </a:solidFill>
              </a:rPr>
              <a:t>I forgot that I planned to talk about how to give a good talk today, so I’ll let you pick between two options today: </a:t>
            </a:r>
          </a:p>
          <a:p>
            <a:pPr algn="ctr"/>
            <a:r>
              <a:rPr lang="en-US" sz="2400" dirty="0">
                <a:solidFill>
                  <a:srgbClr val="FF0000"/>
                </a:solidFill>
              </a:rPr>
              <a:t>Magnetic Data Processing</a:t>
            </a:r>
          </a:p>
          <a:p>
            <a:pPr algn="ctr"/>
            <a:r>
              <a:rPr lang="en-US" sz="2400" dirty="0">
                <a:solidFill>
                  <a:srgbClr val="FF0000"/>
                </a:solidFill>
              </a:rPr>
              <a:t>and/or</a:t>
            </a:r>
          </a:p>
          <a:p>
            <a:pPr algn="ctr"/>
            <a:r>
              <a:rPr lang="en-US" sz="2400" dirty="0">
                <a:solidFill>
                  <a:srgbClr val="FF0000"/>
                </a:solidFill>
              </a:rPr>
              <a:t>How to Make and Give a Good Talk</a:t>
            </a:r>
          </a:p>
          <a:p>
            <a:pPr algn="ctr"/>
            <a:r>
              <a:rPr lang="en-US" sz="2400" dirty="0">
                <a:solidFill>
                  <a:srgbClr val="00B050"/>
                </a:solidFill>
              </a:rPr>
              <a:t>Could do one of these next time. </a:t>
            </a:r>
          </a:p>
        </p:txBody>
      </p:sp>
      <p:sp>
        <p:nvSpPr>
          <p:cNvPr id="6" name="TextBox 5">
            <a:extLst>
              <a:ext uri="{FF2B5EF4-FFF2-40B4-BE49-F238E27FC236}">
                <a16:creationId xmlns:a16="http://schemas.microsoft.com/office/drawing/2014/main" id="{00C1F4D1-88AC-0CF6-0EEB-05D32DACACB2}"/>
              </a:ext>
            </a:extLst>
          </p:cNvPr>
          <p:cNvSpPr txBox="1"/>
          <p:nvPr/>
        </p:nvSpPr>
        <p:spPr>
          <a:xfrm>
            <a:off x="172233" y="1057029"/>
            <a:ext cx="1941534" cy="3170099"/>
          </a:xfrm>
          <a:prstGeom prst="rect">
            <a:avLst/>
          </a:prstGeom>
          <a:noFill/>
        </p:spPr>
        <p:txBody>
          <a:bodyPr wrap="square" rtlCol="0">
            <a:spAutoFit/>
          </a:bodyPr>
          <a:lstStyle/>
          <a:p>
            <a:pPr algn="ctr"/>
            <a:r>
              <a:rPr lang="en-US" sz="2000" dirty="0">
                <a:solidFill>
                  <a:srgbClr val="7030A0"/>
                </a:solidFill>
              </a:rPr>
              <a:t>December 1 is our last class. I want you to talk about whatever you have done with the data. And for Brooke and Haley, what you want to try next semester.</a:t>
            </a:r>
          </a:p>
        </p:txBody>
      </p:sp>
    </p:spTree>
    <p:extLst>
      <p:ext uri="{BB962C8B-B14F-4D97-AF65-F5344CB8AC3E}">
        <p14:creationId xmlns:p14="http://schemas.microsoft.com/office/powerpoint/2010/main" val="2421538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9D553-5621-A1C4-21E7-5AB965E54BCC}"/>
              </a:ext>
            </a:extLst>
          </p:cNvPr>
          <p:cNvSpPr>
            <a:spLocks noGrp="1"/>
          </p:cNvSpPr>
          <p:nvPr>
            <p:ph type="title"/>
          </p:nvPr>
        </p:nvSpPr>
        <p:spPr/>
        <p:txBody>
          <a:bodyPr/>
          <a:lstStyle/>
          <a:p>
            <a:pPr algn="ctr"/>
            <a:r>
              <a:rPr lang="en-US" dirty="0"/>
              <a:t>What’s that right hand side?</a:t>
            </a:r>
          </a:p>
        </p:txBody>
      </p:sp>
      <p:sp>
        <p:nvSpPr>
          <p:cNvPr id="3" name="Content Placeholder 2">
            <a:extLst>
              <a:ext uri="{FF2B5EF4-FFF2-40B4-BE49-F238E27FC236}">
                <a16:creationId xmlns:a16="http://schemas.microsoft.com/office/drawing/2014/main" id="{F87FFDCD-9FC7-1842-166D-7B6ED6C7C19A}"/>
              </a:ext>
            </a:extLst>
          </p:cNvPr>
          <p:cNvSpPr>
            <a:spLocks noGrp="1"/>
          </p:cNvSpPr>
          <p:nvPr>
            <p:ph idx="1"/>
          </p:nvPr>
        </p:nvSpPr>
        <p:spPr>
          <a:xfrm>
            <a:off x="4615727" y="1945572"/>
            <a:ext cx="4119563" cy="4351338"/>
          </a:xfrm>
        </p:spPr>
        <p:txBody>
          <a:bodyPr>
            <a:normAutofit/>
          </a:bodyPr>
          <a:lstStyle/>
          <a:p>
            <a:pPr marL="0" indent="0">
              <a:buNone/>
            </a:pPr>
            <a:r>
              <a:rPr lang="en-US" dirty="0"/>
              <a:t>You’ll note in the lower one, there are actually two different y axes. You don’t necessarily have to do this, but doing both is the best way to plot magnetization. The right one gives you a better idea of what you’d expect.</a:t>
            </a:r>
          </a:p>
          <a:p>
            <a:pPr marL="0" indent="0">
              <a:buNone/>
            </a:pPr>
            <a:r>
              <a:rPr lang="en-US" dirty="0"/>
              <a:t>Let’s discuss it at least.  </a:t>
            </a:r>
          </a:p>
        </p:txBody>
      </p:sp>
      <p:pic>
        <p:nvPicPr>
          <p:cNvPr id="4" name="Picture 3">
            <a:extLst>
              <a:ext uri="{FF2B5EF4-FFF2-40B4-BE49-F238E27FC236}">
                <a16:creationId xmlns:a16="http://schemas.microsoft.com/office/drawing/2014/main" id="{74D9A386-12B5-4E20-1F24-D74BC81103B6}"/>
              </a:ext>
            </a:extLst>
          </p:cNvPr>
          <p:cNvPicPr>
            <a:picLocks noChangeAspect="1"/>
          </p:cNvPicPr>
          <p:nvPr/>
        </p:nvPicPr>
        <p:blipFill>
          <a:blip r:embed="rId2"/>
          <a:stretch>
            <a:fillRect/>
          </a:stretch>
        </p:blipFill>
        <p:spPr>
          <a:xfrm>
            <a:off x="79514" y="1584716"/>
            <a:ext cx="4119562" cy="5073051"/>
          </a:xfrm>
          <a:prstGeom prst="rect">
            <a:avLst/>
          </a:prstGeom>
        </p:spPr>
      </p:pic>
      <p:sp>
        <p:nvSpPr>
          <p:cNvPr id="5" name="TextBox 4">
            <a:extLst>
              <a:ext uri="{FF2B5EF4-FFF2-40B4-BE49-F238E27FC236}">
                <a16:creationId xmlns:a16="http://schemas.microsoft.com/office/drawing/2014/main" id="{56640F0F-3835-150B-241C-F94AB862595F}"/>
              </a:ext>
            </a:extLst>
          </p:cNvPr>
          <p:cNvSpPr txBox="1"/>
          <p:nvPr/>
        </p:nvSpPr>
        <p:spPr>
          <a:xfrm>
            <a:off x="983976" y="3369366"/>
            <a:ext cx="487017" cy="1200329"/>
          </a:xfrm>
          <a:prstGeom prst="rect">
            <a:avLst/>
          </a:prstGeom>
          <a:noFill/>
        </p:spPr>
        <p:txBody>
          <a:bodyPr wrap="square" rtlCol="0">
            <a:spAutoFit/>
          </a:bodyPr>
          <a:lstStyle/>
          <a:p>
            <a:r>
              <a:rPr lang="en-US" dirty="0"/>
              <a:t>a)</a:t>
            </a:r>
          </a:p>
          <a:p>
            <a:endParaRPr lang="en-US" dirty="0"/>
          </a:p>
          <a:p>
            <a:endParaRPr lang="en-US" dirty="0"/>
          </a:p>
          <a:p>
            <a:r>
              <a:rPr lang="en-US" dirty="0"/>
              <a:t>b)</a:t>
            </a:r>
          </a:p>
        </p:txBody>
      </p:sp>
      <p:sp>
        <p:nvSpPr>
          <p:cNvPr id="6" name="TextBox 5">
            <a:extLst>
              <a:ext uri="{FF2B5EF4-FFF2-40B4-BE49-F238E27FC236}">
                <a16:creationId xmlns:a16="http://schemas.microsoft.com/office/drawing/2014/main" id="{56A870F5-23DC-613E-A009-DAEA844E93AE}"/>
              </a:ext>
            </a:extLst>
          </p:cNvPr>
          <p:cNvSpPr txBox="1"/>
          <p:nvPr/>
        </p:nvSpPr>
        <p:spPr>
          <a:xfrm rot="16200000">
            <a:off x="-824946" y="2425148"/>
            <a:ext cx="2415210" cy="369332"/>
          </a:xfrm>
          <a:prstGeom prst="rect">
            <a:avLst/>
          </a:prstGeom>
          <a:noFill/>
        </p:spPr>
        <p:txBody>
          <a:bodyPr wrap="square" rtlCol="0">
            <a:spAutoFit/>
          </a:bodyPr>
          <a:lstStyle/>
          <a:p>
            <a:r>
              <a:rPr lang="en-US" dirty="0"/>
              <a:t>Raw Moment (emu)</a:t>
            </a:r>
          </a:p>
        </p:txBody>
      </p:sp>
    </p:spTree>
    <p:extLst>
      <p:ext uri="{BB962C8B-B14F-4D97-AF65-F5344CB8AC3E}">
        <p14:creationId xmlns:p14="http://schemas.microsoft.com/office/powerpoint/2010/main" val="2577048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FC05E-2E6F-A06A-200E-6C1043AF89D4}"/>
              </a:ext>
            </a:extLst>
          </p:cNvPr>
          <p:cNvSpPr>
            <a:spLocks noGrp="1"/>
          </p:cNvSpPr>
          <p:nvPr>
            <p:ph type="title"/>
          </p:nvPr>
        </p:nvSpPr>
        <p:spPr/>
        <p:txBody>
          <a:bodyPr>
            <a:normAutofit fontScale="90000"/>
          </a:bodyPr>
          <a:lstStyle/>
          <a:p>
            <a:pPr algn="ctr"/>
            <a:r>
              <a:rPr lang="en-US" dirty="0"/>
              <a:t>Bohr magneton </a:t>
            </a:r>
            <a:r>
              <a:rPr lang="en-US" dirty="0">
                <a:sym typeface="Symbol" panose="05050102010706020507" pitchFamily="18" charset="2"/>
              </a:rPr>
              <a:t></a:t>
            </a:r>
            <a:r>
              <a:rPr lang="en-US" baseline="-25000" dirty="0">
                <a:sym typeface="Symbol" panose="05050102010706020507" pitchFamily="18" charset="2"/>
              </a:rPr>
              <a:t>B</a:t>
            </a:r>
            <a:r>
              <a:rPr lang="en-US" dirty="0"/>
              <a:t> is a constant = 9.274 x 10</a:t>
            </a:r>
            <a:r>
              <a:rPr lang="en-US" baseline="30000" dirty="0"/>
              <a:t>-24</a:t>
            </a:r>
            <a:r>
              <a:rPr lang="en-US" dirty="0"/>
              <a:t> J/T = 9.274 x 10</a:t>
            </a:r>
            <a:r>
              <a:rPr lang="en-US" baseline="30000" dirty="0"/>
              <a:t>-21</a:t>
            </a:r>
            <a:r>
              <a:rPr lang="en-US" dirty="0"/>
              <a:t> emu </a:t>
            </a:r>
            <a:br>
              <a:rPr lang="en-US" dirty="0"/>
            </a:br>
            <a:r>
              <a:rPr lang="en-US" dirty="0"/>
              <a:t>= eh/2m</a:t>
            </a:r>
            <a:r>
              <a:rPr lang="en-US" baseline="-25000" dirty="0"/>
              <a:t>e</a:t>
            </a:r>
            <a:r>
              <a:rPr lang="en-US" dirty="0"/>
              <a:t>, m</a:t>
            </a:r>
            <a:r>
              <a:rPr lang="en-US" baseline="-25000" dirty="0"/>
              <a:t>e</a:t>
            </a:r>
            <a:r>
              <a:rPr lang="en-US" dirty="0"/>
              <a:t>=electron mass</a:t>
            </a:r>
          </a:p>
        </p:txBody>
      </p:sp>
      <p:sp>
        <p:nvSpPr>
          <p:cNvPr id="3" name="Content Placeholder 2">
            <a:extLst>
              <a:ext uri="{FF2B5EF4-FFF2-40B4-BE49-F238E27FC236}">
                <a16:creationId xmlns:a16="http://schemas.microsoft.com/office/drawing/2014/main" id="{52878940-B183-7CF1-BD12-2D3F0789F78C}"/>
              </a:ext>
            </a:extLst>
          </p:cNvPr>
          <p:cNvSpPr>
            <a:spLocks noGrp="1"/>
          </p:cNvSpPr>
          <p:nvPr>
            <p:ph idx="1"/>
          </p:nvPr>
        </p:nvSpPr>
        <p:spPr>
          <a:xfrm>
            <a:off x="628650" y="2736919"/>
            <a:ext cx="7886700" cy="4255585"/>
          </a:xfrm>
        </p:spPr>
        <p:txBody>
          <a:bodyPr>
            <a:normAutofit lnSpcReduction="10000"/>
          </a:bodyPr>
          <a:lstStyle/>
          <a:p>
            <a:r>
              <a:rPr lang="en-US" dirty="0"/>
              <a:t>Our magnetometer measures the total magnetic moment of your sample in units of erg/G (emu). If you divide this value by </a:t>
            </a:r>
            <a:r>
              <a:rPr lang="en-US" b="1" dirty="0">
                <a:sym typeface="Symbol" panose="05050102010706020507" pitchFamily="18" charset="2"/>
              </a:rPr>
              <a:t></a:t>
            </a:r>
            <a:r>
              <a:rPr lang="en-US" b="1" baseline="-25000" dirty="0"/>
              <a:t>B</a:t>
            </a:r>
            <a:r>
              <a:rPr lang="en-US" b="1" dirty="0"/>
              <a:t> = 9.2741 × 10</a:t>
            </a:r>
            <a:r>
              <a:rPr lang="en-US" b="1" baseline="30000" dirty="0"/>
              <a:t>−21</a:t>
            </a:r>
            <a:r>
              <a:rPr lang="en-US" b="1" dirty="0"/>
              <a:t> erg/G (emu)</a:t>
            </a:r>
            <a:r>
              <a:rPr lang="en-US" dirty="0"/>
              <a:t> you get the total number of Bohr magnetons of your sample.</a:t>
            </a:r>
          </a:p>
          <a:p>
            <a:r>
              <a:rPr lang="en-US" dirty="0"/>
              <a:t>To get per Mn, we need to figure out how many Mn are our sample. How should we do that?</a:t>
            </a:r>
          </a:p>
          <a:p>
            <a:r>
              <a:rPr lang="en-US" dirty="0"/>
              <a:t>Sample surface area is 5 x 10 mm^2, thickness 84 uc. 84 Mn high or related to that?</a:t>
            </a:r>
          </a:p>
          <a:p>
            <a:r>
              <a:rPr lang="en-US" dirty="0"/>
              <a:t>How about how many Mn in one atomic layer?</a:t>
            </a:r>
          </a:p>
          <a:p>
            <a:endParaRPr lang="en-US" dirty="0"/>
          </a:p>
        </p:txBody>
      </p:sp>
      <p:cxnSp>
        <p:nvCxnSpPr>
          <p:cNvPr id="6" name="Straight Connector 5">
            <a:extLst>
              <a:ext uri="{FF2B5EF4-FFF2-40B4-BE49-F238E27FC236}">
                <a16:creationId xmlns:a16="http://schemas.microsoft.com/office/drawing/2014/main" id="{58D8BDA3-2AE7-4AC3-650D-AF67D4B1052C}"/>
              </a:ext>
            </a:extLst>
          </p:cNvPr>
          <p:cNvCxnSpPr/>
          <p:nvPr/>
        </p:nvCxnSpPr>
        <p:spPr>
          <a:xfrm>
            <a:off x="2286000" y="1411357"/>
            <a:ext cx="1789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3420FBC-6C93-D16F-0E85-B71F1D2551CE}"/>
              </a:ext>
            </a:extLst>
          </p:cNvPr>
          <p:cNvSpPr txBox="1"/>
          <p:nvPr/>
        </p:nvSpPr>
        <p:spPr>
          <a:xfrm>
            <a:off x="178904" y="1952194"/>
            <a:ext cx="4572000" cy="523220"/>
          </a:xfrm>
          <a:prstGeom prst="rect">
            <a:avLst/>
          </a:prstGeom>
          <a:noFill/>
        </p:spPr>
        <p:txBody>
          <a:bodyPr wrap="square">
            <a:spAutoFit/>
          </a:bodyPr>
          <a:lstStyle/>
          <a:p>
            <a:r>
              <a:rPr lang="en-US" sz="2800" dirty="0"/>
              <a:t>(10,000 Oe=1T)</a:t>
            </a:r>
          </a:p>
        </p:txBody>
      </p:sp>
      <p:sp>
        <p:nvSpPr>
          <p:cNvPr id="10" name="TextBox 9">
            <a:extLst>
              <a:ext uri="{FF2B5EF4-FFF2-40B4-BE49-F238E27FC236}">
                <a16:creationId xmlns:a16="http://schemas.microsoft.com/office/drawing/2014/main" id="{C558ED11-51E0-3A6E-B3F5-B138E31E5543}"/>
              </a:ext>
            </a:extLst>
          </p:cNvPr>
          <p:cNvSpPr txBox="1"/>
          <p:nvPr/>
        </p:nvSpPr>
        <p:spPr>
          <a:xfrm>
            <a:off x="2768600" y="1890638"/>
            <a:ext cx="6515100" cy="646331"/>
          </a:xfrm>
          <a:prstGeom prst="rect">
            <a:avLst/>
          </a:prstGeom>
          <a:noFill/>
        </p:spPr>
        <p:txBody>
          <a:bodyPr wrap="square">
            <a:spAutoFit/>
          </a:bodyPr>
          <a:lstStyle/>
          <a:p>
            <a:pPr algn="ctr"/>
            <a:r>
              <a:rPr lang="en-US" dirty="0"/>
              <a:t>The erg is a unit of energy and work equal to </a:t>
            </a:r>
            <a:r>
              <a:rPr lang="en-US" b="1" dirty="0"/>
              <a:t>10</a:t>
            </a:r>
            <a:r>
              <a:rPr lang="en-US" b="1" baseline="30000" dirty="0"/>
              <a:t>−7</a:t>
            </a:r>
            <a:r>
              <a:rPr lang="en-US" b="1" dirty="0"/>
              <a:t> joules</a:t>
            </a:r>
            <a:r>
              <a:rPr lang="en-US" dirty="0"/>
              <a:t>. It originated in the centimeter–gram–second (CGS) system of units. </a:t>
            </a:r>
          </a:p>
        </p:txBody>
      </p:sp>
    </p:spTree>
    <p:extLst>
      <p:ext uri="{BB962C8B-B14F-4D97-AF65-F5344CB8AC3E}">
        <p14:creationId xmlns:p14="http://schemas.microsoft.com/office/powerpoint/2010/main" val="427483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9805B-BCF9-0D7F-C7C2-2777905E0BB2}"/>
              </a:ext>
            </a:extLst>
          </p:cNvPr>
          <p:cNvSpPr>
            <a:spLocks noGrp="1"/>
          </p:cNvSpPr>
          <p:nvPr>
            <p:ph type="title"/>
          </p:nvPr>
        </p:nvSpPr>
        <p:spPr>
          <a:xfrm>
            <a:off x="552450" y="38509"/>
            <a:ext cx="7886700" cy="812391"/>
          </a:xfrm>
        </p:spPr>
        <p:txBody>
          <a:bodyPr/>
          <a:lstStyle/>
          <a:p>
            <a:pPr algn="ctr"/>
            <a:r>
              <a:rPr lang="en-US" dirty="0"/>
              <a:t>What do we expect?</a:t>
            </a:r>
          </a:p>
        </p:txBody>
      </p:sp>
      <p:sp>
        <p:nvSpPr>
          <p:cNvPr id="3" name="Content Placeholder 2">
            <a:extLst>
              <a:ext uri="{FF2B5EF4-FFF2-40B4-BE49-F238E27FC236}">
                <a16:creationId xmlns:a16="http://schemas.microsoft.com/office/drawing/2014/main" id="{A1840464-8AFA-F1F9-6D74-8427D4E6539B}"/>
              </a:ext>
            </a:extLst>
          </p:cNvPr>
          <p:cNvSpPr>
            <a:spLocks noGrp="1"/>
          </p:cNvSpPr>
          <p:nvPr>
            <p:ph idx="1"/>
          </p:nvPr>
        </p:nvSpPr>
        <p:spPr>
          <a:xfrm>
            <a:off x="292100" y="1013234"/>
            <a:ext cx="8362950" cy="4351338"/>
          </a:xfrm>
        </p:spPr>
        <p:txBody>
          <a:bodyPr/>
          <a:lstStyle/>
          <a:p>
            <a:r>
              <a:rPr lang="en-US" dirty="0"/>
              <a:t>It depends on the material.</a:t>
            </a:r>
          </a:p>
          <a:p>
            <a:r>
              <a:rPr lang="en-US" dirty="0"/>
              <a:t>We are working with LaMnO</a:t>
            </a:r>
            <a:r>
              <a:rPr lang="en-US" baseline="-25000" dirty="0"/>
              <a:t>3</a:t>
            </a:r>
            <a:r>
              <a:rPr lang="en-US" dirty="0"/>
              <a:t>. </a:t>
            </a:r>
          </a:p>
          <a:p>
            <a:r>
              <a:rPr lang="en-US" dirty="0"/>
              <a:t>The magnetic element is Mn. Any idea why the other elements are not contributing to the magnetism? </a:t>
            </a:r>
          </a:p>
          <a:p>
            <a:endParaRPr lang="en-US" dirty="0"/>
          </a:p>
        </p:txBody>
      </p:sp>
      <p:pic>
        <p:nvPicPr>
          <p:cNvPr id="5" name="Picture 4">
            <a:extLst>
              <a:ext uri="{FF2B5EF4-FFF2-40B4-BE49-F238E27FC236}">
                <a16:creationId xmlns:a16="http://schemas.microsoft.com/office/drawing/2014/main" id="{CCB3127B-D09C-EC13-9727-E253F93F9A21}"/>
              </a:ext>
            </a:extLst>
          </p:cNvPr>
          <p:cNvPicPr>
            <a:picLocks noChangeAspect="1"/>
          </p:cNvPicPr>
          <p:nvPr/>
        </p:nvPicPr>
        <p:blipFill>
          <a:blip r:embed="rId3"/>
          <a:stretch>
            <a:fillRect/>
          </a:stretch>
        </p:blipFill>
        <p:spPr>
          <a:xfrm>
            <a:off x="1028700" y="2993001"/>
            <a:ext cx="6896100" cy="3864999"/>
          </a:xfrm>
          <a:prstGeom prst="rect">
            <a:avLst/>
          </a:prstGeom>
        </p:spPr>
      </p:pic>
      <p:pic>
        <p:nvPicPr>
          <p:cNvPr id="6" name="Picture 5" descr="A diagram of a periodic table&#10;&#10;Description automatically generated">
            <a:extLst>
              <a:ext uri="{FF2B5EF4-FFF2-40B4-BE49-F238E27FC236}">
                <a16:creationId xmlns:a16="http://schemas.microsoft.com/office/drawing/2014/main" id="{25AA32DD-8875-3F61-0D28-DA268F650F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2601" y="-3316"/>
            <a:ext cx="2235200" cy="2133179"/>
          </a:xfrm>
          <a:prstGeom prst="rect">
            <a:avLst/>
          </a:prstGeom>
        </p:spPr>
      </p:pic>
    </p:spTree>
    <p:extLst>
      <p:ext uri="{BB962C8B-B14F-4D97-AF65-F5344CB8AC3E}">
        <p14:creationId xmlns:p14="http://schemas.microsoft.com/office/powerpoint/2010/main" val="169175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E3FA-DC7A-8225-CF00-3301BE74F8A5}"/>
              </a:ext>
            </a:extLst>
          </p:cNvPr>
          <p:cNvSpPr>
            <a:spLocks noGrp="1"/>
          </p:cNvSpPr>
          <p:nvPr>
            <p:ph type="title"/>
          </p:nvPr>
        </p:nvSpPr>
        <p:spPr>
          <a:xfrm>
            <a:off x="0" y="613604"/>
            <a:ext cx="3985591" cy="1325563"/>
          </a:xfrm>
        </p:spPr>
        <p:txBody>
          <a:bodyPr>
            <a:normAutofit fontScale="90000"/>
          </a:bodyPr>
          <a:lstStyle/>
          <a:p>
            <a:pPr algn="ctr"/>
            <a:r>
              <a:rPr lang="en-US" dirty="0"/>
              <a:t>Electron configuration fills up the lowest energies first</a:t>
            </a:r>
          </a:p>
        </p:txBody>
      </p:sp>
      <p:pic>
        <p:nvPicPr>
          <p:cNvPr id="9" name="Content Placeholder 8" descr="A diagram of a graph&#10;&#10;Description automatically generated with medium confidence">
            <a:extLst>
              <a:ext uri="{FF2B5EF4-FFF2-40B4-BE49-F238E27FC236}">
                <a16:creationId xmlns:a16="http://schemas.microsoft.com/office/drawing/2014/main" id="{FCAFBDA7-A862-B200-C130-9E7AD9122F0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86225" y="128589"/>
            <a:ext cx="5057775" cy="3124200"/>
          </a:xfrm>
        </p:spPr>
      </p:pic>
      <p:pic>
        <p:nvPicPr>
          <p:cNvPr id="11" name="Picture 10" descr="A diagram of a periodic table&#10;&#10;Description automatically generated">
            <a:extLst>
              <a:ext uri="{FF2B5EF4-FFF2-40B4-BE49-F238E27FC236}">
                <a16:creationId xmlns:a16="http://schemas.microsoft.com/office/drawing/2014/main" id="{48B321B3-AA31-7645-1656-ACFF81074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9687" y="2795493"/>
            <a:ext cx="4194313" cy="4002871"/>
          </a:xfrm>
          <a:prstGeom prst="rect">
            <a:avLst/>
          </a:prstGeom>
        </p:spPr>
      </p:pic>
      <p:sp>
        <p:nvSpPr>
          <p:cNvPr id="13" name="TextBox 12">
            <a:extLst>
              <a:ext uri="{FF2B5EF4-FFF2-40B4-BE49-F238E27FC236}">
                <a16:creationId xmlns:a16="http://schemas.microsoft.com/office/drawing/2014/main" id="{C44DB55A-ABF9-4F49-25AC-CBC6C10BF8D7}"/>
              </a:ext>
            </a:extLst>
          </p:cNvPr>
          <p:cNvSpPr txBox="1"/>
          <p:nvPr/>
        </p:nvSpPr>
        <p:spPr>
          <a:xfrm>
            <a:off x="488950" y="3828534"/>
            <a:ext cx="4610100" cy="1569660"/>
          </a:xfrm>
          <a:prstGeom prst="rect">
            <a:avLst/>
          </a:prstGeom>
          <a:noFill/>
        </p:spPr>
        <p:txBody>
          <a:bodyPr wrap="square">
            <a:spAutoFit/>
          </a:bodyPr>
          <a:lstStyle/>
          <a:p>
            <a:r>
              <a:rPr lang="en-US" sz="3200" dirty="0"/>
              <a:t>A perfectly ferromagnetic film would give 2.0 </a:t>
            </a:r>
            <a:r>
              <a:rPr lang="en-US" sz="3200" i="1" dirty="0" err="1"/>
              <a:t>μ</a:t>
            </a:r>
            <a:r>
              <a:rPr lang="en-US" sz="3200" i="1" baseline="-25000" dirty="0" err="1"/>
              <a:t>B</a:t>
            </a:r>
            <a:r>
              <a:rPr lang="en-US" sz="3200" i="1" baseline="-25000" dirty="0"/>
              <a:t>. </a:t>
            </a:r>
            <a:r>
              <a:rPr lang="en-US" sz="3200" dirty="0"/>
              <a:t>Do we expect it to be perfect?</a:t>
            </a:r>
          </a:p>
        </p:txBody>
      </p:sp>
    </p:spTree>
    <p:extLst>
      <p:ext uri="{BB962C8B-B14F-4D97-AF65-F5344CB8AC3E}">
        <p14:creationId xmlns:p14="http://schemas.microsoft.com/office/powerpoint/2010/main" val="152121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D8BA-EA89-6164-D506-1F8F5445407B}"/>
              </a:ext>
            </a:extLst>
          </p:cNvPr>
          <p:cNvSpPr>
            <a:spLocks noGrp="1"/>
          </p:cNvSpPr>
          <p:nvPr>
            <p:ph type="title"/>
          </p:nvPr>
        </p:nvSpPr>
        <p:spPr/>
        <p:txBody>
          <a:bodyPr/>
          <a:lstStyle/>
          <a:p>
            <a:pPr algn="ctr"/>
            <a:r>
              <a:rPr lang="en-US" dirty="0"/>
              <a:t>Why do we need to process it at all?</a:t>
            </a:r>
          </a:p>
        </p:txBody>
      </p:sp>
      <p:sp>
        <p:nvSpPr>
          <p:cNvPr id="3" name="Content Placeholder 2">
            <a:extLst>
              <a:ext uri="{FF2B5EF4-FFF2-40B4-BE49-F238E27FC236}">
                <a16:creationId xmlns:a16="http://schemas.microsoft.com/office/drawing/2014/main" id="{DF3DE78C-D417-9831-E215-51B003B2AF3C}"/>
              </a:ext>
            </a:extLst>
          </p:cNvPr>
          <p:cNvSpPr>
            <a:spLocks noGrp="1"/>
          </p:cNvSpPr>
          <p:nvPr>
            <p:ph idx="1"/>
          </p:nvPr>
        </p:nvSpPr>
        <p:spPr>
          <a:xfrm>
            <a:off x="4572000" y="1825625"/>
            <a:ext cx="3943350" cy="4351338"/>
          </a:xfrm>
        </p:spPr>
        <p:txBody>
          <a:bodyPr>
            <a:normAutofit fontScale="92500" lnSpcReduction="10000"/>
          </a:bodyPr>
          <a:lstStyle/>
          <a:p>
            <a:r>
              <a:rPr lang="en-US" dirty="0"/>
              <a:t>Remember that the vibrating sample magnetometer (VSM) system gives total magnetization. </a:t>
            </a:r>
          </a:p>
          <a:p>
            <a:r>
              <a:rPr lang="en-US" dirty="0"/>
              <a:t>This includes the substrate, which will have some type of magnetism.</a:t>
            </a:r>
          </a:p>
          <a:p>
            <a:r>
              <a:rPr lang="en-US" dirty="0"/>
              <a:t>It is also not normalized for volume. </a:t>
            </a:r>
          </a:p>
          <a:p>
            <a:r>
              <a:rPr lang="en-US" dirty="0"/>
              <a:t>First we subtract the substrate signal. </a:t>
            </a:r>
          </a:p>
        </p:txBody>
      </p:sp>
      <p:pic>
        <p:nvPicPr>
          <p:cNvPr id="4" name="Picture 3">
            <a:extLst>
              <a:ext uri="{FF2B5EF4-FFF2-40B4-BE49-F238E27FC236}">
                <a16:creationId xmlns:a16="http://schemas.microsoft.com/office/drawing/2014/main" id="{65947FB2-94FA-82F6-6386-F05698141CCA}"/>
              </a:ext>
            </a:extLst>
          </p:cNvPr>
          <p:cNvPicPr>
            <a:picLocks noChangeAspect="1"/>
          </p:cNvPicPr>
          <p:nvPr/>
        </p:nvPicPr>
        <p:blipFill>
          <a:blip r:embed="rId2"/>
          <a:stretch>
            <a:fillRect/>
          </a:stretch>
        </p:blipFill>
        <p:spPr>
          <a:xfrm>
            <a:off x="79514" y="1584716"/>
            <a:ext cx="4119562" cy="5073051"/>
          </a:xfrm>
          <a:prstGeom prst="rect">
            <a:avLst/>
          </a:prstGeom>
        </p:spPr>
      </p:pic>
      <p:sp>
        <p:nvSpPr>
          <p:cNvPr id="5" name="TextBox 4">
            <a:extLst>
              <a:ext uri="{FF2B5EF4-FFF2-40B4-BE49-F238E27FC236}">
                <a16:creationId xmlns:a16="http://schemas.microsoft.com/office/drawing/2014/main" id="{97949E7B-ED2A-74EF-D53A-6F77E4334B1F}"/>
              </a:ext>
            </a:extLst>
          </p:cNvPr>
          <p:cNvSpPr txBox="1"/>
          <p:nvPr/>
        </p:nvSpPr>
        <p:spPr>
          <a:xfrm rot="16200000">
            <a:off x="-824946" y="2425148"/>
            <a:ext cx="2415210" cy="369332"/>
          </a:xfrm>
          <a:prstGeom prst="rect">
            <a:avLst/>
          </a:prstGeom>
          <a:noFill/>
        </p:spPr>
        <p:txBody>
          <a:bodyPr wrap="square" rtlCol="0">
            <a:spAutoFit/>
          </a:bodyPr>
          <a:lstStyle/>
          <a:p>
            <a:r>
              <a:rPr lang="en-US" dirty="0"/>
              <a:t>Raw Moment (emu)</a:t>
            </a:r>
          </a:p>
        </p:txBody>
      </p:sp>
      <p:sp>
        <p:nvSpPr>
          <p:cNvPr id="6" name="TextBox 5">
            <a:extLst>
              <a:ext uri="{FF2B5EF4-FFF2-40B4-BE49-F238E27FC236}">
                <a16:creationId xmlns:a16="http://schemas.microsoft.com/office/drawing/2014/main" id="{B5EA6CE5-C1D8-2A23-5E07-1813DAC9D8A9}"/>
              </a:ext>
            </a:extLst>
          </p:cNvPr>
          <p:cNvSpPr txBox="1"/>
          <p:nvPr/>
        </p:nvSpPr>
        <p:spPr>
          <a:xfrm>
            <a:off x="983976" y="3369366"/>
            <a:ext cx="487017" cy="1200329"/>
          </a:xfrm>
          <a:prstGeom prst="rect">
            <a:avLst/>
          </a:prstGeom>
          <a:noFill/>
        </p:spPr>
        <p:txBody>
          <a:bodyPr wrap="square" rtlCol="0">
            <a:spAutoFit/>
          </a:bodyPr>
          <a:lstStyle/>
          <a:p>
            <a:r>
              <a:rPr lang="en-US" dirty="0"/>
              <a:t>a)</a:t>
            </a:r>
          </a:p>
          <a:p>
            <a:endParaRPr lang="en-US" dirty="0"/>
          </a:p>
          <a:p>
            <a:endParaRPr lang="en-US" dirty="0"/>
          </a:p>
          <a:p>
            <a:r>
              <a:rPr lang="en-US" dirty="0"/>
              <a:t>b)</a:t>
            </a:r>
          </a:p>
        </p:txBody>
      </p:sp>
    </p:spTree>
    <p:extLst>
      <p:ext uri="{BB962C8B-B14F-4D97-AF65-F5344CB8AC3E}">
        <p14:creationId xmlns:p14="http://schemas.microsoft.com/office/powerpoint/2010/main" val="14286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9D44-459C-BD76-367A-8849B3EB56F0}"/>
              </a:ext>
            </a:extLst>
          </p:cNvPr>
          <p:cNvSpPr>
            <a:spLocks noGrp="1"/>
          </p:cNvSpPr>
          <p:nvPr>
            <p:ph type="title"/>
          </p:nvPr>
        </p:nvSpPr>
        <p:spPr>
          <a:xfrm>
            <a:off x="0" y="137524"/>
            <a:ext cx="9144000" cy="906084"/>
          </a:xfrm>
        </p:spPr>
        <p:txBody>
          <a:bodyPr/>
          <a:lstStyle/>
          <a:p>
            <a:pPr algn="ctr"/>
            <a:r>
              <a:rPr lang="en-US" dirty="0"/>
              <a:t>Why background subtract this way?</a:t>
            </a:r>
          </a:p>
        </p:txBody>
      </p:sp>
      <p:sp>
        <p:nvSpPr>
          <p:cNvPr id="3" name="Content Placeholder 2">
            <a:extLst>
              <a:ext uri="{FF2B5EF4-FFF2-40B4-BE49-F238E27FC236}">
                <a16:creationId xmlns:a16="http://schemas.microsoft.com/office/drawing/2014/main" id="{3E0F18B1-1369-CA42-F6A1-E5C0DA6B2F75}"/>
              </a:ext>
            </a:extLst>
          </p:cNvPr>
          <p:cNvSpPr>
            <a:spLocks noGrp="1"/>
          </p:cNvSpPr>
          <p:nvPr>
            <p:ph idx="1"/>
          </p:nvPr>
        </p:nvSpPr>
        <p:spPr>
          <a:xfrm>
            <a:off x="576470" y="1023730"/>
            <a:ext cx="7829550" cy="4351338"/>
          </a:xfrm>
        </p:spPr>
        <p:txBody>
          <a:bodyPr/>
          <a:lstStyle/>
          <a:p>
            <a:r>
              <a:rPr lang="en-US" dirty="0"/>
              <a:t>You could ask why we don’t have a control sample that we subtract from this signal.</a:t>
            </a:r>
          </a:p>
          <a:p>
            <a:r>
              <a:rPr lang="en-US" dirty="0"/>
              <a:t>We have tried it. My past magnetism student said it varies a little from substrate to substrate. According to him, we get better looking results from subtracting the linear part out. </a:t>
            </a:r>
          </a:p>
        </p:txBody>
      </p:sp>
      <p:pic>
        <p:nvPicPr>
          <p:cNvPr id="9" name="Picture 8" descr="A rectangular white rectangle on a gray background&#10;&#10;Description automatically generated">
            <a:extLst>
              <a:ext uri="{FF2B5EF4-FFF2-40B4-BE49-F238E27FC236}">
                <a16:creationId xmlns:a16="http://schemas.microsoft.com/office/drawing/2014/main" id="{F327CDF4-0D87-C6DE-37A6-9340796B3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04986"/>
            <a:ext cx="4263887" cy="2753014"/>
          </a:xfrm>
          <a:prstGeom prst="rect">
            <a:avLst/>
          </a:prstGeom>
        </p:spPr>
      </p:pic>
      <p:sp>
        <p:nvSpPr>
          <p:cNvPr id="10" name="TextBox 9">
            <a:extLst>
              <a:ext uri="{FF2B5EF4-FFF2-40B4-BE49-F238E27FC236}">
                <a16:creationId xmlns:a16="http://schemas.microsoft.com/office/drawing/2014/main" id="{EB373B1E-25AC-F0D7-7D1B-E69E951F6C98}"/>
              </a:ext>
            </a:extLst>
          </p:cNvPr>
          <p:cNvSpPr txBox="1"/>
          <p:nvPr/>
        </p:nvSpPr>
        <p:spPr>
          <a:xfrm>
            <a:off x="1311966" y="4303643"/>
            <a:ext cx="1928191" cy="369332"/>
          </a:xfrm>
          <a:prstGeom prst="rect">
            <a:avLst/>
          </a:prstGeom>
          <a:noFill/>
        </p:spPr>
        <p:txBody>
          <a:bodyPr wrap="square" rtlCol="0">
            <a:spAutoFit/>
          </a:bodyPr>
          <a:lstStyle/>
          <a:p>
            <a:r>
              <a:rPr lang="en-US" b="1" dirty="0"/>
              <a:t>LAO substrate</a:t>
            </a:r>
          </a:p>
        </p:txBody>
      </p:sp>
      <p:sp>
        <p:nvSpPr>
          <p:cNvPr id="11" name="TextBox 10">
            <a:extLst>
              <a:ext uri="{FF2B5EF4-FFF2-40B4-BE49-F238E27FC236}">
                <a16:creationId xmlns:a16="http://schemas.microsoft.com/office/drawing/2014/main" id="{53365CEA-302D-5037-41FC-E1D077B73373}"/>
              </a:ext>
            </a:extLst>
          </p:cNvPr>
          <p:cNvSpPr txBox="1"/>
          <p:nvPr/>
        </p:nvSpPr>
        <p:spPr>
          <a:xfrm>
            <a:off x="4572000" y="4488309"/>
            <a:ext cx="4163254" cy="1569660"/>
          </a:xfrm>
          <a:prstGeom prst="rect">
            <a:avLst/>
          </a:prstGeom>
          <a:noFill/>
        </p:spPr>
        <p:txBody>
          <a:bodyPr wrap="square" rtlCol="0">
            <a:spAutoFit/>
          </a:bodyPr>
          <a:lstStyle/>
          <a:p>
            <a:r>
              <a:rPr lang="en-US" sz="2400" dirty="0"/>
              <a:t>It’s not uncommon for us to cut our substrates in half. Gives us twice as many substrates, but will lead to small variations.</a:t>
            </a:r>
          </a:p>
        </p:txBody>
      </p:sp>
    </p:spTree>
    <p:extLst>
      <p:ext uri="{BB962C8B-B14F-4D97-AF65-F5344CB8AC3E}">
        <p14:creationId xmlns:p14="http://schemas.microsoft.com/office/powerpoint/2010/main" val="335928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D8BA-EA89-6164-D506-1F8F5445407B}"/>
              </a:ext>
            </a:extLst>
          </p:cNvPr>
          <p:cNvSpPr>
            <a:spLocks noGrp="1"/>
          </p:cNvSpPr>
          <p:nvPr>
            <p:ph type="title"/>
          </p:nvPr>
        </p:nvSpPr>
        <p:spPr>
          <a:xfrm>
            <a:off x="628650" y="89452"/>
            <a:ext cx="7886700" cy="1325563"/>
          </a:xfrm>
        </p:spPr>
        <p:txBody>
          <a:bodyPr/>
          <a:lstStyle/>
          <a:p>
            <a:pPr algn="ctr"/>
            <a:r>
              <a:rPr lang="en-US" dirty="0"/>
              <a:t>How exactly do you subtract?</a:t>
            </a:r>
          </a:p>
        </p:txBody>
      </p:sp>
      <p:sp>
        <p:nvSpPr>
          <p:cNvPr id="3" name="Content Placeholder 2">
            <a:extLst>
              <a:ext uri="{FF2B5EF4-FFF2-40B4-BE49-F238E27FC236}">
                <a16:creationId xmlns:a16="http://schemas.microsoft.com/office/drawing/2014/main" id="{DF3DE78C-D417-9831-E215-51B003B2AF3C}"/>
              </a:ext>
            </a:extLst>
          </p:cNvPr>
          <p:cNvSpPr>
            <a:spLocks noGrp="1"/>
          </p:cNvSpPr>
          <p:nvPr>
            <p:ph idx="1"/>
          </p:nvPr>
        </p:nvSpPr>
        <p:spPr>
          <a:xfrm>
            <a:off x="4199076" y="1402208"/>
            <a:ext cx="4746932" cy="5366340"/>
          </a:xfrm>
        </p:spPr>
        <p:txBody>
          <a:bodyPr>
            <a:normAutofit fontScale="92500" lnSpcReduction="20000"/>
          </a:bodyPr>
          <a:lstStyle/>
          <a:p>
            <a:r>
              <a:rPr lang="en-US" dirty="0"/>
              <a:t>Anyone try it yet? What did you try?</a:t>
            </a:r>
          </a:p>
          <a:p>
            <a:r>
              <a:rPr lang="en-US" dirty="0"/>
              <a:t>We have two lines. Would it be better to use just one?</a:t>
            </a:r>
          </a:p>
          <a:p>
            <a:r>
              <a:rPr lang="en-US" dirty="0"/>
              <a:t>Should they have the same slope?</a:t>
            </a:r>
          </a:p>
          <a:p>
            <a:r>
              <a:rPr lang="en-US" dirty="0"/>
              <a:t>Where should we cut out the data? Do we even need to? </a:t>
            </a:r>
          </a:p>
          <a:p>
            <a:r>
              <a:rPr lang="en-US" dirty="0"/>
              <a:t>Like most of my approaches to scientific data analysis, I’d try it both ways. See how it affects the data. If not much, probably both are fine. If it does, then I have to think about which makes more sense. Maybe consult with an expert.</a:t>
            </a:r>
          </a:p>
        </p:txBody>
      </p:sp>
      <p:pic>
        <p:nvPicPr>
          <p:cNvPr id="4" name="Picture 3">
            <a:extLst>
              <a:ext uri="{FF2B5EF4-FFF2-40B4-BE49-F238E27FC236}">
                <a16:creationId xmlns:a16="http://schemas.microsoft.com/office/drawing/2014/main" id="{65947FB2-94FA-82F6-6386-F05698141CCA}"/>
              </a:ext>
            </a:extLst>
          </p:cNvPr>
          <p:cNvPicPr>
            <a:picLocks noChangeAspect="1"/>
          </p:cNvPicPr>
          <p:nvPr/>
        </p:nvPicPr>
        <p:blipFill>
          <a:blip r:embed="rId2"/>
          <a:stretch>
            <a:fillRect/>
          </a:stretch>
        </p:blipFill>
        <p:spPr>
          <a:xfrm>
            <a:off x="79514" y="1584716"/>
            <a:ext cx="4119562" cy="5073051"/>
          </a:xfrm>
          <a:prstGeom prst="rect">
            <a:avLst/>
          </a:prstGeom>
        </p:spPr>
      </p:pic>
      <p:sp>
        <p:nvSpPr>
          <p:cNvPr id="5" name="TextBox 4">
            <a:extLst>
              <a:ext uri="{FF2B5EF4-FFF2-40B4-BE49-F238E27FC236}">
                <a16:creationId xmlns:a16="http://schemas.microsoft.com/office/drawing/2014/main" id="{97949E7B-ED2A-74EF-D53A-6F77E4334B1F}"/>
              </a:ext>
            </a:extLst>
          </p:cNvPr>
          <p:cNvSpPr txBox="1"/>
          <p:nvPr/>
        </p:nvSpPr>
        <p:spPr>
          <a:xfrm rot="16200000">
            <a:off x="-824946" y="2425148"/>
            <a:ext cx="2415210" cy="369332"/>
          </a:xfrm>
          <a:prstGeom prst="rect">
            <a:avLst/>
          </a:prstGeom>
          <a:noFill/>
        </p:spPr>
        <p:txBody>
          <a:bodyPr wrap="square" rtlCol="0">
            <a:spAutoFit/>
          </a:bodyPr>
          <a:lstStyle/>
          <a:p>
            <a:r>
              <a:rPr lang="en-US" dirty="0"/>
              <a:t>Raw Moment (emu)</a:t>
            </a:r>
          </a:p>
        </p:txBody>
      </p:sp>
    </p:spTree>
    <p:extLst>
      <p:ext uri="{BB962C8B-B14F-4D97-AF65-F5344CB8AC3E}">
        <p14:creationId xmlns:p14="http://schemas.microsoft.com/office/powerpoint/2010/main" val="232946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29C1-F6DF-5508-895A-780274289572}"/>
              </a:ext>
            </a:extLst>
          </p:cNvPr>
          <p:cNvSpPr>
            <a:spLocks noGrp="1"/>
          </p:cNvSpPr>
          <p:nvPr>
            <p:ph type="title"/>
          </p:nvPr>
        </p:nvSpPr>
        <p:spPr>
          <a:xfrm>
            <a:off x="628650" y="77826"/>
            <a:ext cx="7886700" cy="1325563"/>
          </a:xfrm>
        </p:spPr>
        <p:txBody>
          <a:bodyPr/>
          <a:lstStyle/>
          <a:p>
            <a:pPr algn="ctr"/>
            <a:r>
              <a:rPr lang="en-US" dirty="0"/>
              <a:t>At the time, we didn’t realize this was magnetic competition</a:t>
            </a:r>
          </a:p>
        </p:txBody>
      </p:sp>
      <p:sp>
        <p:nvSpPr>
          <p:cNvPr id="3" name="Content Placeholder 2">
            <a:extLst>
              <a:ext uri="{FF2B5EF4-FFF2-40B4-BE49-F238E27FC236}">
                <a16:creationId xmlns:a16="http://schemas.microsoft.com/office/drawing/2014/main" id="{88A19AAC-B102-91D9-1455-2D03DB549D01}"/>
              </a:ext>
            </a:extLst>
          </p:cNvPr>
          <p:cNvSpPr>
            <a:spLocks noGrp="1"/>
          </p:cNvSpPr>
          <p:nvPr>
            <p:ph idx="1"/>
          </p:nvPr>
        </p:nvSpPr>
        <p:spPr>
          <a:xfrm>
            <a:off x="628650" y="1402418"/>
            <a:ext cx="7886700" cy="4351338"/>
          </a:xfrm>
        </p:spPr>
        <p:txBody>
          <a:bodyPr/>
          <a:lstStyle/>
          <a:p>
            <a:r>
              <a:rPr lang="en-US" dirty="0"/>
              <a:t>This assumes that all of our diamagnetic contribution comes from the substrate. That may not be the case. Perhaps it would be worthwhile to double check the variation and mull over if there is a better way. </a:t>
            </a:r>
          </a:p>
          <a:p>
            <a:endParaRPr lang="en-US" dirty="0"/>
          </a:p>
        </p:txBody>
      </p:sp>
      <p:pic>
        <p:nvPicPr>
          <p:cNvPr id="4" name="Picture 3">
            <a:extLst>
              <a:ext uri="{FF2B5EF4-FFF2-40B4-BE49-F238E27FC236}">
                <a16:creationId xmlns:a16="http://schemas.microsoft.com/office/drawing/2014/main" id="{F20B267A-7FE7-2BA9-2CED-85441F866618}"/>
              </a:ext>
            </a:extLst>
          </p:cNvPr>
          <p:cNvPicPr>
            <a:picLocks noChangeAspect="1"/>
          </p:cNvPicPr>
          <p:nvPr/>
        </p:nvPicPr>
        <p:blipFill>
          <a:blip r:embed="rId2"/>
          <a:stretch>
            <a:fillRect/>
          </a:stretch>
        </p:blipFill>
        <p:spPr>
          <a:xfrm>
            <a:off x="4770783" y="2976370"/>
            <a:ext cx="4373217" cy="3881629"/>
          </a:xfrm>
          <a:prstGeom prst="rect">
            <a:avLst/>
          </a:prstGeom>
        </p:spPr>
      </p:pic>
      <p:sp>
        <p:nvSpPr>
          <p:cNvPr id="5" name="TextBox 4">
            <a:extLst>
              <a:ext uri="{FF2B5EF4-FFF2-40B4-BE49-F238E27FC236}">
                <a16:creationId xmlns:a16="http://schemas.microsoft.com/office/drawing/2014/main" id="{3E57239E-C079-F21F-5112-822A025CE726}"/>
              </a:ext>
            </a:extLst>
          </p:cNvPr>
          <p:cNvSpPr txBox="1"/>
          <p:nvPr/>
        </p:nvSpPr>
        <p:spPr>
          <a:xfrm>
            <a:off x="408746" y="3578087"/>
            <a:ext cx="4163254" cy="1631216"/>
          </a:xfrm>
          <a:prstGeom prst="rect">
            <a:avLst/>
          </a:prstGeom>
          <a:noFill/>
        </p:spPr>
        <p:txBody>
          <a:bodyPr wrap="square" rtlCol="0">
            <a:spAutoFit/>
          </a:bodyPr>
          <a:lstStyle/>
          <a:p>
            <a:r>
              <a:rPr lang="en-US" sz="2000" dirty="0"/>
              <a:t>If we wanted to background subtract with the substrate, we’d have to do all of the </a:t>
            </a:r>
            <a:r>
              <a:rPr lang="en-US" sz="2000" dirty="0" err="1"/>
              <a:t>MvsH</a:t>
            </a:r>
            <a:r>
              <a:rPr lang="en-US" sz="2000" dirty="0"/>
              <a:t> measurements at all of the same temperatures as our actual measurements. </a:t>
            </a:r>
          </a:p>
        </p:txBody>
      </p:sp>
      <p:sp>
        <p:nvSpPr>
          <p:cNvPr id="6" name="TextBox 5">
            <a:extLst>
              <a:ext uri="{FF2B5EF4-FFF2-40B4-BE49-F238E27FC236}">
                <a16:creationId xmlns:a16="http://schemas.microsoft.com/office/drawing/2014/main" id="{972F5CE4-04F7-94C6-8BF4-B5CBFE59E20D}"/>
              </a:ext>
            </a:extLst>
          </p:cNvPr>
          <p:cNvSpPr txBox="1"/>
          <p:nvPr/>
        </p:nvSpPr>
        <p:spPr>
          <a:xfrm>
            <a:off x="408746" y="5456735"/>
            <a:ext cx="3752023" cy="1323439"/>
          </a:xfrm>
          <a:prstGeom prst="rect">
            <a:avLst/>
          </a:prstGeom>
          <a:noFill/>
        </p:spPr>
        <p:txBody>
          <a:bodyPr wrap="square" rtlCol="0">
            <a:spAutoFit/>
          </a:bodyPr>
          <a:lstStyle/>
          <a:p>
            <a:r>
              <a:rPr lang="en-US" sz="2000" dirty="0"/>
              <a:t>I remember it didn’t work well the first time and we assumed maybe because of the heating  introduced during growth. </a:t>
            </a:r>
          </a:p>
        </p:txBody>
      </p:sp>
    </p:spTree>
    <p:extLst>
      <p:ext uri="{BB962C8B-B14F-4D97-AF65-F5344CB8AC3E}">
        <p14:creationId xmlns:p14="http://schemas.microsoft.com/office/powerpoint/2010/main" val="243040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6D793-87BF-B904-C7E3-E858FC110924}"/>
              </a:ext>
            </a:extLst>
          </p:cNvPr>
          <p:cNvSpPr>
            <a:spLocks noGrp="1"/>
          </p:cNvSpPr>
          <p:nvPr>
            <p:ph type="title"/>
          </p:nvPr>
        </p:nvSpPr>
        <p:spPr>
          <a:xfrm>
            <a:off x="422413" y="230786"/>
            <a:ext cx="8299173" cy="1325563"/>
          </a:xfrm>
        </p:spPr>
        <p:txBody>
          <a:bodyPr>
            <a:noAutofit/>
          </a:bodyPr>
          <a:lstStyle/>
          <a:p>
            <a:pPr algn="ctr"/>
            <a:r>
              <a:rPr lang="en-US" sz="4000" dirty="0"/>
              <a:t>For my proposal, I’d love a figure that looked like this more or less</a:t>
            </a:r>
          </a:p>
        </p:txBody>
      </p:sp>
      <p:pic>
        <p:nvPicPr>
          <p:cNvPr id="5" name="Picture 4">
            <a:extLst>
              <a:ext uri="{FF2B5EF4-FFF2-40B4-BE49-F238E27FC236}">
                <a16:creationId xmlns:a16="http://schemas.microsoft.com/office/drawing/2014/main" id="{1786BD3B-4599-39B3-4EA3-33FBACB0911B}"/>
              </a:ext>
            </a:extLst>
          </p:cNvPr>
          <p:cNvPicPr>
            <a:picLocks noChangeAspect="1"/>
          </p:cNvPicPr>
          <p:nvPr/>
        </p:nvPicPr>
        <p:blipFill>
          <a:blip r:embed="rId2"/>
          <a:stretch>
            <a:fillRect/>
          </a:stretch>
        </p:blipFill>
        <p:spPr>
          <a:xfrm>
            <a:off x="79514" y="1584716"/>
            <a:ext cx="4119562" cy="5073051"/>
          </a:xfrm>
          <a:prstGeom prst="rect">
            <a:avLst/>
          </a:prstGeom>
        </p:spPr>
      </p:pic>
      <p:sp>
        <p:nvSpPr>
          <p:cNvPr id="6" name="TextBox 5">
            <a:extLst>
              <a:ext uri="{FF2B5EF4-FFF2-40B4-BE49-F238E27FC236}">
                <a16:creationId xmlns:a16="http://schemas.microsoft.com/office/drawing/2014/main" id="{69EE0DE2-F74A-2574-133D-651874BE4807}"/>
              </a:ext>
            </a:extLst>
          </p:cNvPr>
          <p:cNvSpPr txBox="1"/>
          <p:nvPr/>
        </p:nvSpPr>
        <p:spPr>
          <a:xfrm rot="16200000">
            <a:off x="-824946" y="2425148"/>
            <a:ext cx="2415210" cy="369332"/>
          </a:xfrm>
          <a:prstGeom prst="rect">
            <a:avLst/>
          </a:prstGeom>
          <a:noFill/>
        </p:spPr>
        <p:txBody>
          <a:bodyPr wrap="square" rtlCol="0">
            <a:spAutoFit/>
          </a:bodyPr>
          <a:lstStyle/>
          <a:p>
            <a:r>
              <a:rPr lang="en-US" dirty="0"/>
              <a:t>Raw Moment (emu)</a:t>
            </a:r>
          </a:p>
        </p:txBody>
      </p:sp>
      <p:sp>
        <p:nvSpPr>
          <p:cNvPr id="7" name="TextBox 6">
            <a:extLst>
              <a:ext uri="{FF2B5EF4-FFF2-40B4-BE49-F238E27FC236}">
                <a16:creationId xmlns:a16="http://schemas.microsoft.com/office/drawing/2014/main" id="{8E34A19C-0BFC-7075-32CB-47C12DD5702B}"/>
              </a:ext>
            </a:extLst>
          </p:cNvPr>
          <p:cNvSpPr txBox="1"/>
          <p:nvPr/>
        </p:nvSpPr>
        <p:spPr>
          <a:xfrm>
            <a:off x="4317554" y="1521111"/>
            <a:ext cx="4602608" cy="4247317"/>
          </a:xfrm>
          <a:prstGeom prst="rect">
            <a:avLst/>
          </a:prstGeom>
          <a:noFill/>
        </p:spPr>
        <p:txBody>
          <a:bodyPr wrap="square" rtlCol="0">
            <a:spAutoFit/>
          </a:bodyPr>
          <a:lstStyle/>
          <a:p>
            <a:r>
              <a:rPr lang="en-US" dirty="0"/>
              <a:t>No vertical dotted lines please</a:t>
            </a:r>
          </a:p>
          <a:p>
            <a:endParaRPr lang="en-US" dirty="0"/>
          </a:p>
          <a:p>
            <a:r>
              <a:rPr lang="en-US" dirty="0"/>
              <a:t>Please include the initial magnetization, likely as a different color (I like red). It’s not necessary to color these two different colors, but I do think it looks nice. Maybe blue and a dark rusty gold color for WVU, but also dark enough it shows up?</a:t>
            </a:r>
          </a:p>
          <a:p>
            <a:endParaRPr lang="en-US" dirty="0"/>
          </a:p>
          <a:p>
            <a:r>
              <a:rPr lang="en-US" dirty="0"/>
              <a:t>Do line up the x axes, can be done in Origin, or combined later in something like Microsoft paint</a:t>
            </a:r>
          </a:p>
          <a:p>
            <a:endParaRPr lang="en-US" dirty="0"/>
          </a:p>
          <a:p>
            <a:r>
              <a:rPr lang="en-US" dirty="0"/>
              <a:t>Note this second right axis (only for the second graph). I still need to tell you how to do this.</a:t>
            </a:r>
          </a:p>
        </p:txBody>
      </p:sp>
      <p:sp>
        <p:nvSpPr>
          <p:cNvPr id="8" name="TextBox 7">
            <a:extLst>
              <a:ext uri="{FF2B5EF4-FFF2-40B4-BE49-F238E27FC236}">
                <a16:creationId xmlns:a16="http://schemas.microsoft.com/office/drawing/2014/main" id="{474CC4AC-A87C-7404-4786-674166E758A3}"/>
              </a:ext>
            </a:extLst>
          </p:cNvPr>
          <p:cNvSpPr txBox="1"/>
          <p:nvPr/>
        </p:nvSpPr>
        <p:spPr>
          <a:xfrm>
            <a:off x="3438939" y="6193943"/>
            <a:ext cx="5705061" cy="646331"/>
          </a:xfrm>
          <a:prstGeom prst="rect">
            <a:avLst/>
          </a:prstGeom>
          <a:noFill/>
        </p:spPr>
        <p:txBody>
          <a:bodyPr wrap="square" rtlCol="0">
            <a:spAutoFit/>
          </a:bodyPr>
          <a:lstStyle/>
          <a:p>
            <a:pPr algn="ctr"/>
            <a:r>
              <a:rPr lang="en-US" dirty="0"/>
              <a:t>From the paper I emailed you: https://arxiv.org/ftp/arxiv/papers/1807/1807.01348.pdf</a:t>
            </a:r>
          </a:p>
        </p:txBody>
      </p:sp>
    </p:spTree>
    <p:extLst>
      <p:ext uri="{BB962C8B-B14F-4D97-AF65-F5344CB8AC3E}">
        <p14:creationId xmlns:p14="http://schemas.microsoft.com/office/powerpoint/2010/main" val="99315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1244A3B-D4DC-6AE2-09FE-FC43270A00B8}"/>
              </a:ext>
            </a:extLst>
          </p:cNvPr>
          <p:cNvPicPr>
            <a:picLocks noChangeAspect="1"/>
          </p:cNvPicPr>
          <p:nvPr/>
        </p:nvPicPr>
        <p:blipFill>
          <a:blip r:embed="rId3"/>
          <a:stretch>
            <a:fillRect/>
          </a:stretch>
        </p:blipFill>
        <p:spPr>
          <a:xfrm>
            <a:off x="4302189" y="2082458"/>
            <a:ext cx="5214378" cy="3428999"/>
          </a:xfrm>
          <a:prstGeom prst="rect">
            <a:avLst/>
          </a:prstGeom>
        </p:spPr>
      </p:pic>
      <p:sp>
        <p:nvSpPr>
          <p:cNvPr id="2" name="Title 1">
            <a:extLst>
              <a:ext uri="{FF2B5EF4-FFF2-40B4-BE49-F238E27FC236}">
                <a16:creationId xmlns:a16="http://schemas.microsoft.com/office/drawing/2014/main" id="{EDA512F5-81E1-96F2-1D6D-9699CB7702AB}"/>
              </a:ext>
            </a:extLst>
          </p:cNvPr>
          <p:cNvSpPr>
            <a:spLocks noGrp="1"/>
          </p:cNvSpPr>
          <p:nvPr>
            <p:ph type="title"/>
          </p:nvPr>
        </p:nvSpPr>
        <p:spPr/>
        <p:txBody>
          <a:bodyPr/>
          <a:lstStyle/>
          <a:p>
            <a:r>
              <a:rPr lang="en-US" dirty="0"/>
              <a:t>Linear fit if you don’t subtract the middle. Fit the tails</a:t>
            </a:r>
          </a:p>
        </p:txBody>
      </p:sp>
      <p:pic>
        <p:nvPicPr>
          <p:cNvPr id="5" name="Picture 4">
            <a:extLst>
              <a:ext uri="{FF2B5EF4-FFF2-40B4-BE49-F238E27FC236}">
                <a16:creationId xmlns:a16="http://schemas.microsoft.com/office/drawing/2014/main" id="{602F7C7F-5C21-E97A-94B1-AB6D44209540}"/>
              </a:ext>
            </a:extLst>
          </p:cNvPr>
          <p:cNvPicPr>
            <a:picLocks noChangeAspect="1"/>
          </p:cNvPicPr>
          <p:nvPr/>
        </p:nvPicPr>
        <p:blipFill>
          <a:blip r:embed="rId4"/>
          <a:stretch>
            <a:fillRect/>
          </a:stretch>
        </p:blipFill>
        <p:spPr>
          <a:xfrm>
            <a:off x="2783" y="2082459"/>
            <a:ext cx="4366017" cy="3429000"/>
          </a:xfrm>
          <a:prstGeom prst="rect">
            <a:avLst/>
          </a:prstGeom>
        </p:spPr>
      </p:pic>
      <p:cxnSp>
        <p:nvCxnSpPr>
          <p:cNvPr id="7" name="Straight Connector 6">
            <a:extLst>
              <a:ext uri="{FF2B5EF4-FFF2-40B4-BE49-F238E27FC236}">
                <a16:creationId xmlns:a16="http://schemas.microsoft.com/office/drawing/2014/main" id="{3D20B825-3D96-B949-0DD5-C78CAC57499C}"/>
              </a:ext>
            </a:extLst>
          </p:cNvPr>
          <p:cNvCxnSpPr/>
          <p:nvPr/>
        </p:nvCxnSpPr>
        <p:spPr>
          <a:xfrm>
            <a:off x="-98817" y="1690689"/>
            <a:ext cx="2613417" cy="4951411"/>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617EE3A-D334-E4F4-57A2-F9106F28D6A8}"/>
              </a:ext>
            </a:extLst>
          </p:cNvPr>
          <p:cNvSpPr txBox="1"/>
          <p:nvPr/>
        </p:nvSpPr>
        <p:spPr>
          <a:xfrm>
            <a:off x="12700" y="6457434"/>
            <a:ext cx="3745283" cy="369332"/>
          </a:xfrm>
          <a:prstGeom prst="rect">
            <a:avLst/>
          </a:prstGeom>
          <a:noFill/>
        </p:spPr>
        <p:txBody>
          <a:bodyPr wrap="square" rtlCol="0">
            <a:spAutoFit/>
          </a:bodyPr>
          <a:lstStyle/>
          <a:p>
            <a:r>
              <a:rPr lang="en-US" dirty="0"/>
              <a:t>This area should be flat</a:t>
            </a:r>
          </a:p>
        </p:txBody>
      </p:sp>
      <p:sp>
        <p:nvSpPr>
          <p:cNvPr id="11" name="TextBox 10">
            <a:extLst>
              <a:ext uri="{FF2B5EF4-FFF2-40B4-BE49-F238E27FC236}">
                <a16:creationId xmlns:a16="http://schemas.microsoft.com/office/drawing/2014/main" id="{32E30EED-D03D-EDA7-FA1B-4776E905C5EE}"/>
              </a:ext>
            </a:extLst>
          </p:cNvPr>
          <p:cNvSpPr txBox="1"/>
          <p:nvPr/>
        </p:nvSpPr>
        <p:spPr>
          <a:xfrm>
            <a:off x="628650" y="5533897"/>
            <a:ext cx="3374547" cy="369332"/>
          </a:xfrm>
          <a:prstGeom prst="rect">
            <a:avLst/>
          </a:prstGeom>
          <a:noFill/>
        </p:spPr>
        <p:txBody>
          <a:bodyPr wrap="square" rtlCol="0">
            <a:spAutoFit/>
          </a:bodyPr>
          <a:lstStyle/>
          <a:p>
            <a:r>
              <a:rPr lang="en-US" dirty="0"/>
              <a:t>Applied Magnetic Field (Oe)</a:t>
            </a:r>
          </a:p>
        </p:txBody>
      </p:sp>
      <p:sp>
        <p:nvSpPr>
          <p:cNvPr id="12" name="TextBox 11">
            <a:extLst>
              <a:ext uri="{FF2B5EF4-FFF2-40B4-BE49-F238E27FC236}">
                <a16:creationId xmlns:a16="http://schemas.microsoft.com/office/drawing/2014/main" id="{06C0EB45-8D53-29C0-1389-2209A7D930CA}"/>
              </a:ext>
            </a:extLst>
          </p:cNvPr>
          <p:cNvSpPr txBox="1"/>
          <p:nvPr/>
        </p:nvSpPr>
        <p:spPr>
          <a:xfrm>
            <a:off x="5937250" y="5511457"/>
            <a:ext cx="3374547" cy="369332"/>
          </a:xfrm>
          <a:prstGeom prst="rect">
            <a:avLst/>
          </a:prstGeom>
          <a:noFill/>
        </p:spPr>
        <p:txBody>
          <a:bodyPr wrap="square" rtlCol="0">
            <a:spAutoFit/>
          </a:bodyPr>
          <a:lstStyle/>
          <a:p>
            <a:r>
              <a:rPr lang="en-US" dirty="0"/>
              <a:t>Applied Magnetic Field (Oe)</a:t>
            </a:r>
          </a:p>
        </p:txBody>
      </p:sp>
      <p:sp>
        <p:nvSpPr>
          <p:cNvPr id="13" name="TextBox 12">
            <a:extLst>
              <a:ext uri="{FF2B5EF4-FFF2-40B4-BE49-F238E27FC236}">
                <a16:creationId xmlns:a16="http://schemas.microsoft.com/office/drawing/2014/main" id="{3C630FB1-BF41-D651-1570-8FF5E1C5ADFF}"/>
              </a:ext>
            </a:extLst>
          </p:cNvPr>
          <p:cNvSpPr txBox="1"/>
          <p:nvPr/>
        </p:nvSpPr>
        <p:spPr>
          <a:xfrm>
            <a:off x="5769453" y="1599537"/>
            <a:ext cx="3374547" cy="369332"/>
          </a:xfrm>
          <a:prstGeom prst="rect">
            <a:avLst/>
          </a:prstGeom>
          <a:noFill/>
        </p:spPr>
        <p:txBody>
          <a:bodyPr wrap="square" rtlCol="0">
            <a:spAutoFit/>
          </a:bodyPr>
          <a:lstStyle/>
          <a:p>
            <a:r>
              <a:rPr lang="en-US" dirty="0"/>
              <a:t>Shape Fixed</a:t>
            </a:r>
          </a:p>
        </p:txBody>
      </p:sp>
      <p:sp>
        <p:nvSpPr>
          <p:cNvPr id="14" name="TextBox 13">
            <a:extLst>
              <a:ext uri="{FF2B5EF4-FFF2-40B4-BE49-F238E27FC236}">
                <a16:creationId xmlns:a16="http://schemas.microsoft.com/office/drawing/2014/main" id="{E1B5D1B0-2B0E-57AA-DEAC-8354E39C1E62}"/>
              </a:ext>
            </a:extLst>
          </p:cNvPr>
          <p:cNvSpPr txBox="1"/>
          <p:nvPr/>
        </p:nvSpPr>
        <p:spPr>
          <a:xfrm>
            <a:off x="4572000" y="6272768"/>
            <a:ext cx="3374547" cy="369332"/>
          </a:xfrm>
          <a:prstGeom prst="rect">
            <a:avLst/>
          </a:prstGeom>
          <a:noFill/>
        </p:spPr>
        <p:txBody>
          <a:bodyPr wrap="square" rtlCol="0">
            <a:spAutoFit/>
          </a:bodyPr>
          <a:lstStyle/>
          <a:p>
            <a:r>
              <a:rPr lang="en-US" dirty="0"/>
              <a:t>Anything else seem weird?</a:t>
            </a:r>
          </a:p>
        </p:txBody>
      </p:sp>
    </p:spTree>
    <p:extLst>
      <p:ext uri="{BB962C8B-B14F-4D97-AF65-F5344CB8AC3E}">
        <p14:creationId xmlns:p14="http://schemas.microsoft.com/office/powerpoint/2010/main" val="149836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CDD63-3C3B-693E-44FD-84FF946E6209}"/>
              </a:ext>
            </a:extLst>
          </p:cNvPr>
          <p:cNvSpPr>
            <a:spLocks noGrp="1"/>
          </p:cNvSpPr>
          <p:nvPr>
            <p:ph type="title"/>
          </p:nvPr>
        </p:nvSpPr>
        <p:spPr>
          <a:xfrm>
            <a:off x="197992" y="167899"/>
            <a:ext cx="8866494" cy="1325563"/>
          </a:xfrm>
        </p:spPr>
        <p:txBody>
          <a:bodyPr>
            <a:normAutofit fontScale="90000"/>
          </a:bodyPr>
          <a:lstStyle/>
          <a:p>
            <a:pPr algn="ctr"/>
            <a:r>
              <a:rPr lang="en-US" dirty="0"/>
              <a:t>If the loops don’t saturate (flatten out), a simple subtraction may not be enough. </a:t>
            </a:r>
          </a:p>
        </p:txBody>
      </p:sp>
      <p:pic>
        <p:nvPicPr>
          <p:cNvPr id="4" name="Picture 3">
            <a:extLst>
              <a:ext uri="{FF2B5EF4-FFF2-40B4-BE49-F238E27FC236}">
                <a16:creationId xmlns:a16="http://schemas.microsoft.com/office/drawing/2014/main" id="{DCCE573B-BC8C-C43E-A32F-250FEDA89282}"/>
              </a:ext>
            </a:extLst>
          </p:cNvPr>
          <p:cNvPicPr>
            <a:picLocks noChangeAspect="1"/>
          </p:cNvPicPr>
          <p:nvPr/>
        </p:nvPicPr>
        <p:blipFill>
          <a:blip r:embed="rId2"/>
          <a:stretch>
            <a:fillRect/>
          </a:stretch>
        </p:blipFill>
        <p:spPr>
          <a:xfrm>
            <a:off x="5158409" y="1707537"/>
            <a:ext cx="3766930" cy="5150463"/>
          </a:xfrm>
          <a:prstGeom prst="rect">
            <a:avLst/>
          </a:prstGeom>
        </p:spPr>
      </p:pic>
      <p:pic>
        <p:nvPicPr>
          <p:cNvPr id="5" name="Picture 4">
            <a:extLst>
              <a:ext uri="{FF2B5EF4-FFF2-40B4-BE49-F238E27FC236}">
                <a16:creationId xmlns:a16="http://schemas.microsoft.com/office/drawing/2014/main" id="{309EF4FD-BB8F-AC21-BBDD-D594E14C8ACB}"/>
              </a:ext>
            </a:extLst>
          </p:cNvPr>
          <p:cNvPicPr>
            <a:picLocks noChangeAspect="1"/>
          </p:cNvPicPr>
          <p:nvPr/>
        </p:nvPicPr>
        <p:blipFill>
          <a:blip r:embed="rId3"/>
          <a:stretch>
            <a:fillRect/>
          </a:stretch>
        </p:blipFill>
        <p:spPr>
          <a:xfrm>
            <a:off x="79514" y="1584716"/>
            <a:ext cx="4119562" cy="5073051"/>
          </a:xfrm>
          <a:prstGeom prst="rect">
            <a:avLst/>
          </a:prstGeom>
        </p:spPr>
      </p:pic>
      <p:sp>
        <p:nvSpPr>
          <p:cNvPr id="6" name="TextBox 5">
            <a:extLst>
              <a:ext uri="{FF2B5EF4-FFF2-40B4-BE49-F238E27FC236}">
                <a16:creationId xmlns:a16="http://schemas.microsoft.com/office/drawing/2014/main" id="{878A7C8C-34FA-1BF4-79AD-BA21933AC224}"/>
              </a:ext>
            </a:extLst>
          </p:cNvPr>
          <p:cNvSpPr txBox="1"/>
          <p:nvPr/>
        </p:nvSpPr>
        <p:spPr>
          <a:xfrm rot="16200000">
            <a:off x="-824946" y="2425148"/>
            <a:ext cx="2415210" cy="369332"/>
          </a:xfrm>
          <a:prstGeom prst="rect">
            <a:avLst/>
          </a:prstGeom>
          <a:noFill/>
        </p:spPr>
        <p:txBody>
          <a:bodyPr wrap="square" rtlCol="0">
            <a:spAutoFit/>
          </a:bodyPr>
          <a:lstStyle/>
          <a:p>
            <a:r>
              <a:rPr lang="en-US" dirty="0"/>
              <a:t>Raw Moment (emu)</a:t>
            </a:r>
          </a:p>
        </p:txBody>
      </p:sp>
    </p:spTree>
    <p:extLst>
      <p:ext uri="{BB962C8B-B14F-4D97-AF65-F5344CB8AC3E}">
        <p14:creationId xmlns:p14="http://schemas.microsoft.com/office/powerpoint/2010/main" val="1409397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4A1DCB3A-6468-89EA-C965-B5BE8B239AA7}"/>
              </a:ext>
            </a:extLst>
          </p:cNvPr>
          <p:cNvSpPr>
            <a:spLocks noGrp="1" noChangeArrowheads="1"/>
          </p:cNvSpPr>
          <p:nvPr>
            <p:ph type="title"/>
          </p:nvPr>
        </p:nvSpPr>
        <p:spPr/>
        <p:txBody>
          <a:bodyPr/>
          <a:lstStyle/>
          <a:p>
            <a:pPr algn="ctr"/>
            <a:r>
              <a:rPr lang="en-US" altLang="en-US" dirty="0"/>
              <a:t>Normalizing for volume</a:t>
            </a:r>
          </a:p>
        </p:txBody>
      </p:sp>
      <p:sp>
        <p:nvSpPr>
          <p:cNvPr id="3" name="Content Placeholder 2">
            <a:extLst>
              <a:ext uri="{FF2B5EF4-FFF2-40B4-BE49-F238E27FC236}">
                <a16:creationId xmlns:a16="http://schemas.microsoft.com/office/drawing/2014/main" id="{E48C6210-B15E-1A4B-77B7-790C1025717C}"/>
              </a:ext>
            </a:extLst>
          </p:cNvPr>
          <p:cNvSpPr>
            <a:spLocks noGrp="1" noChangeArrowheads="1"/>
          </p:cNvSpPr>
          <p:nvPr>
            <p:ph idx="1"/>
          </p:nvPr>
        </p:nvSpPr>
        <p:spPr/>
        <p:txBody>
          <a:bodyPr/>
          <a:lstStyle/>
          <a:p>
            <a:r>
              <a:rPr lang="en-US" altLang="en-US" dirty="0"/>
              <a:t>We need to know the film thickness and the sample length and width</a:t>
            </a:r>
          </a:p>
          <a:p>
            <a:r>
              <a:rPr lang="en-US" altLang="en-US" dirty="0"/>
              <a:t>We know thickness from oscillations during growth and/or XRR measurements</a:t>
            </a:r>
          </a:p>
          <a:p>
            <a:r>
              <a:rPr lang="en-US" dirty="0"/>
              <a:t>Sample surface area is 5 x 10 mm^2, thickness 84 uc.</a:t>
            </a:r>
          </a:p>
        </p:txBody>
      </p:sp>
      <p:pic>
        <p:nvPicPr>
          <p:cNvPr id="2" name="Picture 1" descr="A rectangular white rectangle on a gray background&#10;&#10;Description automatically generated">
            <a:extLst>
              <a:ext uri="{FF2B5EF4-FFF2-40B4-BE49-F238E27FC236}">
                <a16:creationId xmlns:a16="http://schemas.microsoft.com/office/drawing/2014/main" id="{080158AB-2776-7CAB-729F-AB04AAA317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7496" y="4380928"/>
            <a:ext cx="3836504" cy="2477071"/>
          </a:xfrm>
          <a:prstGeom prst="rect">
            <a:avLst/>
          </a:prstGeom>
        </p:spPr>
      </p:pic>
      <p:sp>
        <p:nvSpPr>
          <p:cNvPr id="4" name="TextBox 3">
            <a:extLst>
              <a:ext uri="{FF2B5EF4-FFF2-40B4-BE49-F238E27FC236}">
                <a16:creationId xmlns:a16="http://schemas.microsoft.com/office/drawing/2014/main" id="{1FA15D5B-BF7A-36B4-D176-2D90B05C0615}"/>
              </a:ext>
            </a:extLst>
          </p:cNvPr>
          <p:cNvSpPr txBox="1"/>
          <p:nvPr/>
        </p:nvSpPr>
        <p:spPr>
          <a:xfrm>
            <a:off x="6420679" y="5581690"/>
            <a:ext cx="1928191" cy="369332"/>
          </a:xfrm>
          <a:prstGeom prst="rect">
            <a:avLst/>
          </a:prstGeom>
          <a:noFill/>
        </p:spPr>
        <p:txBody>
          <a:bodyPr wrap="square" rtlCol="0">
            <a:spAutoFit/>
          </a:bodyPr>
          <a:lstStyle/>
          <a:p>
            <a:r>
              <a:rPr lang="en-US" b="1" dirty="0"/>
              <a:t>LAO substrate</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11742</TotalTime>
  <Words>1112</Words>
  <Application>Microsoft Office PowerPoint</Application>
  <PresentationFormat>On-screen Show (4:3)</PresentationFormat>
  <Paragraphs>85</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Magnetic  Data Processing</vt:lpstr>
      <vt:lpstr>Why do we need to process it at all?</vt:lpstr>
      <vt:lpstr>Why background subtract this way?</vt:lpstr>
      <vt:lpstr>How exactly do you subtract?</vt:lpstr>
      <vt:lpstr>At the time, we didn’t realize this was magnetic competition</vt:lpstr>
      <vt:lpstr>For my proposal, I’d love a figure that looked like this more or less</vt:lpstr>
      <vt:lpstr>Linear fit if you don’t subtract the middle. Fit the tails</vt:lpstr>
      <vt:lpstr>If the loops don’t saturate (flatten out), a simple subtraction may not be enough. </vt:lpstr>
      <vt:lpstr>Normalizing for volume</vt:lpstr>
      <vt:lpstr>What’s that right hand side?</vt:lpstr>
      <vt:lpstr>Bohr magneton B is a constant = 9.274 x 10-24 J/T = 9.274 x 10-21 emu  = eh/2me, me=electron mass</vt:lpstr>
      <vt:lpstr>What do we expect?</vt:lpstr>
      <vt:lpstr>Electron configuration fills up the lowest energies first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Processing</dc:title>
  <dc:creator>Mikel Holcomb</dc:creator>
  <cp:lastModifiedBy>Mikel Holcomb</cp:lastModifiedBy>
  <cp:revision>7</cp:revision>
  <dcterms:created xsi:type="dcterms:W3CDTF">2023-11-07T15:12:10Z</dcterms:created>
  <dcterms:modified xsi:type="dcterms:W3CDTF">2023-11-16T22:38:01Z</dcterms:modified>
</cp:coreProperties>
</file>